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12192000"/>
  <p:notesSz cx="6858000" cy="9144000"/>
  <p:embeddedFontLst>
    <p:embeddedFont>
      <p:font typeface="Corbel"/>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1" roundtripDataSignature="AMtx7mi22MdvwdmAR/dwspCz9usSU9aSo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3E7DE47-0321-48C6-AB53-ACA7C6836D6C}">
  <a:tblStyle styleId="{93E7DE47-0321-48C6-AB53-ACA7C6836D6C}"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6"/>
          </a:solidFill>
        </a:fill>
      </a:tcStyle>
    </a:wholeTbl>
    <a:band1H>
      <a:tcTxStyle/>
      <a:tcStyle>
        <a:fill>
          <a:solidFill>
            <a:srgbClr val="FFE8CA"/>
          </a:solidFill>
        </a:fill>
      </a:tcStyle>
    </a:band1H>
    <a:band2H>
      <a:tcTxStyle/>
    </a:band2H>
    <a:band1V>
      <a:tcTxStyle/>
      <a:tcStyle>
        <a:fill>
          <a:solidFill>
            <a:srgbClr val="FFE8CA"/>
          </a:solidFill>
        </a:fill>
      </a:tcStyle>
    </a:band1V>
    <a:band2V>
      <a:tcTxStyle/>
    </a:band2V>
    <a:lastCol>
      <a:tcTxStyle b="on" i="off">
        <a:font>
          <a:latin typeface="Calibri"/>
          <a:ea typeface="Calibri"/>
          <a:cs typeface="Calibri"/>
        </a:font>
        <a:schemeClr val="lt1"/>
      </a:tcTxStyle>
      <a:tcStyle>
        <a:fill>
          <a:solidFill>
            <a:schemeClr val="accent4"/>
          </a:solidFill>
        </a:fill>
      </a:tcStyle>
    </a:lastCol>
    <a:firstCol>
      <a:tcTxStyle b="on" i="off">
        <a:font>
          <a:latin typeface="Calibri"/>
          <a:ea typeface="Calibri"/>
          <a:cs typeface="Calibri"/>
        </a:font>
        <a:schemeClr val="lt1"/>
      </a:tcTxStyle>
      <a:tcStyle>
        <a:fill>
          <a:solidFill>
            <a:schemeClr val="accent4"/>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4"/>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4"/>
          </a:solidFill>
        </a:fill>
      </a:tcStyle>
    </a:firstRow>
    <a:neCell>
      <a:tcTxStyle/>
    </a:neCell>
    <a:nwCell>
      <a:tcTxStyle/>
    </a:nwCell>
  </a:tblStyle>
  <a:tblStyle styleId="{4DE405A7-A606-4F87-9D1C-DBD37CE80457}" styleName="Table_1">
    <a:wholeTbl>
      <a:tcTxStyle b="off" i="off">
        <a:font>
          <a:latin typeface="Calibri"/>
          <a:ea typeface="Calibri"/>
          <a:cs typeface="Calibri"/>
        </a:font>
        <a:schemeClr val="lt1"/>
      </a:tcTxStyle>
      <a:tcStyle>
        <a:tcBdr>
          <a:left>
            <a:ln cap="flat" cmpd="sng" w="9525">
              <a:solidFill>
                <a:srgbClr val="FFE2BA"/>
              </a:solidFill>
              <a:prstDash val="solid"/>
              <a:round/>
              <a:headEnd len="sm" w="sm" type="none"/>
              <a:tailEnd len="sm" w="sm" type="none"/>
            </a:ln>
          </a:left>
          <a:right>
            <a:ln cap="flat" cmpd="sng" w="9525">
              <a:solidFill>
                <a:srgbClr val="FFE2BA"/>
              </a:solidFill>
              <a:prstDash val="solid"/>
              <a:round/>
              <a:headEnd len="sm" w="sm" type="none"/>
              <a:tailEnd len="sm" w="sm" type="none"/>
            </a:ln>
          </a:right>
          <a:top>
            <a:ln cap="flat" cmpd="sng" w="9525">
              <a:solidFill>
                <a:srgbClr val="FFE2BA"/>
              </a:solidFill>
              <a:prstDash val="solid"/>
              <a:round/>
              <a:headEnd len="sm" w="sm" type="none"/>
              <a:tailEnd len="sm" w="sm" type="none"/>
            </a:ln>
          </a:top>
          <a:bottom>
            <a:ln cap="flat" cmpd="sng" w="9525">
              <a:solidFill>
                <a:srgbClr val="FFE2BA"/>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tcStyle>
        <a:fill>
          <a:solidFill>
            <a:schemeClr val="lt1">
              <a:alpha val="20000"/>
            </a:schemeClr>
          </a:solidFill>
        </a:fill>
      </a:tcStyle>
    </a:band1H>
    <a:band2H>
      <a:tcTxStyle/>
    </a:band2H>
    <a:band1V>
      <a:tcTxStyle/>
      <a:tcStyle>
        <a:fill>
          <a:solidFill>
            <a:schemeClr val="lt1">
              <a:alpha val="20000"/>
            </a:schemeClr>
          </a:solidFill>
        </a:fill>
      </a:tcStyle>
    </a:band1V>
    <a:band2V>
      <a:tcTxStyle/>
    </a:band2V>
    <a:lastCol>
      <a:tcTxStyle b="on" i="off"/>
      <a:tcStyle>
        <a:tcBdr>
          <a:left>
            <a:ln cap="flat" cmpd="sng" w="9525">
              <a:solidFill>
                <a:schemeClr val="lt1"/>
              </a:solidFill>
              <a:prstDash val="solid"/>
              <a:round/>
              <a:headEnd len="sm" w="sm" type="none"/>
              <a:tailEnd len="sm" w="sm" type="none"/>
            </a:ln>
          </a:left>
        </a:tcBdr>
      </a:tcStyle>
    </a:lastCol>
    <a:firstCol>
      <a:tcTxStyle b="on" i="off"/>
      <a:tcStyle>
        <a:tcBdr>
          <a:right>
            <a:ln cap="flat" cmpd="sng" w="9525">
              <a:solidFill>
                <a:schemeClr val="lt1"/>
              </a:solidFill>
              <a:prstDash val="solid"/>
              <a:round/>
              <a:headEnd len="sm" w="sm" type="none"/>
              <a:tailEnd len="sm" w="sm" type="none"/>
            </a:ln>
          </a:right>
        </a:tcBdr>
      </a:tcStyle>
    </a:firstCol>
    <a:lastRow>
      <a:tcTxStyle b="on" i="off"/>
      <a:tcStyle>
        <a:tcBdr>
          <a:top>
            <a:ln cap="flat" cmpd="sng" w="9525">
              <a:solidFill>
                <a:schemeClr val="lt1"/>
              </a:solidFill>
              <a:prstDash val="solid"/>
              <a:round/>
              <a:headEnd len="sm" w="sm" type="none"/>
              <a:tailEnd len="sm" w="sm" type="none"/>
            </a:ln>
          </a:top>
        </a:tcBdr>
        <a:fill>
          <a:solidFill>
            <a:srgbClr val="FFFFFF">
              <a:alpha val="0"/>
            </a:srgbClr>
          </a:solidFill>
        </a:fill>
      </a:tcStyle>
    </a:lastRow>
    <a:seCell>
      <a:tcTxStyle/>
      <a:tcStyle>
        <a:tcBdr>
          <a:left>
            <a:ln cap="flat" cmpd="sng" w="9525">
              <a:solidFill>
                <a:srgbClr val="000000">
                  <a:alpha val="0"/>
                </a:srgbClr>
              </a:solidFill>
              <a:prstDash val="solid"/>
              <a:round/>
              <a:headEnd len="sm" w="sm" type="none"/>
              <a:tailEnd len="sm" w="sm" type="none"/>
            </a:ln>
          </a:left>
          <a:top>
            <a:ln cap="flat" cmpd="sng" w="9525">
              <a:solidFill>
                <a:srgbClr val="000000">
                  <a:alpha val="0"/>
                </a:srgbClr>
              </a:solidFill>
              <a:prstDash val="solid"/>
              <a:round/>
              <a:headEnd len="sm" w="sm" type="none"/>
              <a:tailEnd len="sm" w="sm" type="none"/>
            </a:ln>
          </a:top>
        </a:tcBdr>
      </a:tcStyle>
    </a:seCell>
    <a:swCell>
      <a:tcTxStyle/>
      <a:tcStyle>
        <a:tcBdr>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tcBdr>
      </a:tcStyle>
    </a:swCell>
    <a:firstRow>
      <a:tcTxStyle b="on" i="off"/>
      <a:tcStyle>
        <a:tcBdr>
          <a:bottom>
            <a:ln cap="flat" cmpd="sng" w="9525">
              <a:solidFill>
                <a:schemeClr val="lt1"/>
              </a:solidFill>
              <a:prstDash val="solid"/>
              <a:round/>
              <a:headEnd len="sm" w="sm" type="none"/>
              <a:tailEnd len="sm" w="sm" type="none"/>
            </a:ln>
          </a:bottom>
        </a:tcBdr>
        <a:fill>
          <a:solidFill>
            <a:srgbClr val="FFFFFF">
              <a:alpha val="0"/>
            </a:srgbClr>
          </a:solidFill>
        </a:fill>
      </a:tcStyle>
    </a:firstRow>
    <a:neCell>
      <a:tcTxStyle/>
      <a:tcStyle>
        <a:tcBdr>
          <a:bottom>
            <a:ln cap="flat" cmpd="sng" w="9525">
              <a:solidFill>
                <a:srgbClr val="000000">
                  <a:alpha val="0"/>
                </a:srgbClr>
              </a:solidFill>
              <a:prstDash val="solid"/>
              <a:round/>
              <a:headEnd len="sm" w="sm" type="none"/>
              <a:tailEnd len="sm" w="sm" type="none"/>
            </a:ln>
          </a:bottom>
        </a:tcBdr>
      </a:tc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Corbel-bold.fntdata"/><Relationship Id="rId27" Type="http://schemas.openxmlformats.org/officeDocument/2006/relationships/font" Target="fonts/Corbel-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Corbel-italic.fntdata"/><Relationship Id="rId7" Type="http://schemas.openxmlformats.org/officeDocument/2006/relationships/slide" Target="slides/slide2.xml"/><Relationship Id="rId8" Type="http://schemas.openxmlformats.org/officeDocument/2006/relationships/slide" Target="slides/slide3.xml"/><Relationship Id="rId31" Type="http://customschemas.google.com/relationships/presentationmetadata" Target="metadata"/><Relationship Id="rId30" Type="http://schemas.openxmlformats.org/officeDocument/2006/relationships/font" Target="fonts/Corbel-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2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3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3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3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1"/>
          <p:cNvSpPr/>
          <p:nvPr>
            <p:ph idx="2" type="pic"/>
          </p:nvPr>
        </p:nvSpPr>
        <p:spPr>
          <a:xfrm>
            <a:off x="5183188" y="987425"/>
            <a:ext cx="6172200" cy="4873625"/>
          </a:xfrm>
          <a:prstGeom prst="rect">
            <a:avLst/>
          </a:prstGeom>
          <a:noFill/>
          <a:ln>
            <a:noFill/>
          </a:ln>
        </p:spPr>
      </p:sp>
      <p:sp>
        <p:nvSpPr>
          <p:cNvPr id="64" name="Google Shape;64;p3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accent1"/>
              </a:buClr>
              <a:buSzPts val="3200"/>
              <a:buFont typeface="Bookman Old Style"/>
              <a:buNone/>
            </a:pPr>
            <a:r>
              <a:rPr b="1" lang="en-US" sz="3200" u="sng">
                <a:solidFill>
                  <a:schemeClr val="accent1"/>
                </a:solidFill>
                <a:latin typeface="Bookman Old Style"/>
                <a:ea typeface="Bookman Old Style"/>
                <a:cs typeface="Bookman Old Style"/>
                <a:sym typeface="Bookman Old Style"/>
              </a:rPr>
              <a:t>CHAPTER - 2</a:t>
            </a:r>
            <a:br>
              <a:rPr b="1" lang="en-US" sz="3200" u="sng">
                <a:solidFill>
                  <a:schemeClr val="accent1"/>
                </a:solidFill>
                <a:latin typeface="Bookman Old Style"/>
                <a:ea typeface="Bookman Old Style"/>
                <a:cs typeface="Bookman Old Style"/>
                <a:sym typeface="Bookman Old Style"/>
              </a:rPr>
            </a:br>
            <a:r>
              <a:rPr b="1" lang="en-US" sz="5400" u="sng">
                <a:solidFill>
                  <a:schemeClr val="accent1"/>
                </a:solidFill>
                <a:latin typeface="Bookman Old Style"/>
                <a:ea typeface="Bookman Old Style"/>
                <a:cs typeface="Bookman Old Style"/>
                <a:sym typeface="Bookman Old Style"/>
              </a:rPr>
              <a:t>PEOPLE AS RESOURCE</a:t>
            </a:r>
            <a:br>
              <a:rPr lang="en-US" sz="5400">
                <a:latin typeface="Bookman Old Style"/>
                <a:ea typeface="Bookman Old Style"/>
                <a:cs typeface="Bookman Old Style"/>
                <a:sym typeface="Bookman Old Style"/>
              </a:rPr>
            </a:br>
            <a:endParaRPr sz="3600" u="sng">
              <a:solidFill>
                <a:srgbClr val="00B0F0"/>
              </a:solidFill>
              <a:latin typeface="Bookman Old Style"/>
              <a:ea typeface="Bookman Old Style"/>
              <a:cs typeface="Bookman Old Style"/>
              <a:sym typeface="Bookman Old Style"/>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1000"/>
              </a:spcBef>
              <a:spcAft>
                <a:spcPts val="0"/>
              </a:spcAft>
              <a:buClr>
                <a:srgbClr val="00B0F0"/>
              </a:buClr>
              <a:buSzPts val="4000"/>
              <a:buNone/>
            </a:pPr>
            <a:r>
              <a:t/>
            </a:r>
            <a:endParaRPr b="1" sz="4000">
              <a:solidFill>
                <a:srgbClr val="00B0F0"/>
              </a:solidFill>
              <a:latin typeface="Bookman Old Style"/>
              <a:ea typeface="Bookman Old Style"/>
              <a:cs typeface="Bookman Old Style"/>
              <a:sym typeface="Bookman Old Styl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3200"/>
              <a:buFont typeface="Times New Roman"/>
              <a:buNone/>
            </a:pPr>
            <a:r>
              <a:rPr b="1" lang="en-US" sz="3200" u="sng">
                <a:solidFill>
                  <a:srgbClr val="FF0000"/>
                </a:solidFill>
                <a:latin typeface="Times New Roman"/>
                <a:ea typeface="Times New Roman"/>
                <a:cs typeface="Times New Roman"/>
                <a:sym typeface="Times New Roman"/>
              </a:rPr>
              <a:t>LABOUR DIVISION BETWEEN MEN AND WOMEN</a:t>
            </a:r>
            <a:endParaRPr b="1" sz="3200" u="sng">
              <a:solidFill>
                <a:srgbClr val="FF0000"/>
              </a:solidFill>
              <a:latin typeface="Times New Roman"/>
              <a:ea typeface="Times New Roman"/>
              <a:cs typeface="Times New Roman"/>
              <a:sym typeface="Times New Roman"/>
            </a:endParaRPr>
          </a:p>
        </p:txBody>
      </p:sp>
      <p:sp>
        <p:nvSpPr>
          <p:cNvPr id="139" name="Google Shape;139;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F0"/>
              </a:buClr>
              <a:buSzPts val="2800"/>
              <a:buChar char="•"/>
            </a:pPr>
            <a:r>
              <a:rPr b="1" lang="en-US" u="sng">
                <a:solidFill>
                  <a:srgbClr val="00B0F0"/>
                </a:solidFill>
                <a:latin typeface="Times New Roman"/>
                <a:ea typeface="Times New Roman"/>
                <a:cs typeface="Times New Roman"/>
                <a:sym typeface="Times New Roman"/>
              </a:rPr>
              <a:t>WOMEN</a:t>
            </a:r>
            <a:endParaRPr/>
          </a:p>
          <a:p>
            <a:pPr indent="-228600" lvl="0" marL="228600" rtl="0" algn="l">
              <a:lnSpc>
                <a:spcPct val="90000"/>
              </a:lnSpc>
              <a:spcBef>
                <a:spcPts val="1000"/>
              </a:spcBef>
              <a:spcAft>
                <a:spcPts val="0"/>
              </a:spcAft>
              <a:buClr>
                <a:schemeClr val="accent6"/>
              </a:buClr>
              <a:buSzPts val="2800"/>
              <a:buChar char="•"/>
            </a:pPr>
            <a:r>
              <a:rPr lang="en-US">
                <a:solidFill>
                  <a:schemeClr val="accent6"/>
                </a:solidFill>
                <a:latin typeface="Times New Roman"/>
                <a:ea typeface="Times New Roman"/>
                <a:cs typeface="Times New Roman"/>
                <a:sym typeface="Times New Roman"/>
              </a:rPr>
              <a:t>Looks after household activities</a:t>
            </a:r>
            <a:endParaRPr/>
          </a:p>
          <a:p>
            <a:pPr indent="-228600" lvl="0" marL="228600" rtl="0" algn="l">
              <a:lnSpc>
                <a:spcPct val="90000"/>
              </a:lnSpc>
              <a:spcBef>
                <a:spcPts val="1000"/>
              </a:spcBef>
              <a:spcAft>
                <a:spcPts val="0"/>
              </a:spcAft>
              <a:buClr>
                <a:schemeClr val="accent6"/>
              </a:buClr>
              <a:buSzPts val="2800"/>
              <a:buChar char="•"/>
            </a:pPr>
            <a:r>
              <a:rPr lang="en-US">
                <a:solidFill>
                  <a:schemeClr val="accent6"/>
                </a:solidFill>
                <a:latin typeface="Times New Roman"/>
                <a:ea typeface="Times New Roman"/>
                <a:cs typeface="Times New Roman"/>
                <a:sym typeface="Times New Roman"/>
              </a:rPr>
              <a:t>Due to low education and low skilled formation most women work in less job security areas.</a:t>
            </a:r>
            <a:endParaRPr/>
          </a:p>
          <a:p>
            <a:pPr indent="-228600" lvl="0" marL="228600" rtl="0" algn="l">
              <a:lnSpc>
                <a:spcPct val="90000"/>
              </a:lnSpc>
              <a:spcBef>
                <a:spcPts val="1000"/>
              </a:spcBef>
              <a:spcAft>
                <a:spcPts val="0"/>
              </a:spcAft>
              <a:buClr>
                <a:srgbClr val="00B0F0"/>
              </a:buClr>
              <a:buSzPts val="2800"/>
              <a:buChar char="•"/>
            </a:pPr>
            <a:r>
              <a:rPr b="1" lang="en-US" u="sng">
                <a:solidFill>
                  <a:srgbClr val="00B0F0"/>
                </a:solidFill>
                <a:latin typeface="Times New Roman"/>
                <a:ea typeface="Times New Roman"/>
                <a:cs typeface="Times New Roman"/>
                <a:sym typeface="Times New Roman"/>
              </a:rPr>
              <a:t>MEN</a:t>
            </a:r>
            <a:endParaRPr/>
          </a:p>
          <a:p>
            <a:pPr indent="-228600" lvl="0" marL="228600" rtl="0" algn="l">
              <a:lnSpc>
                <a:spcPct val="90000"/>
              </a:lnSpc>
              <a:spcBef>
                <a:spcPts val="1000"/>
              </a:spcBef>
              <a:spcAft>
                <a:spcPts val="0"/>
              </a:spcAft>
              <a:buClr>
                <a:schemeClr val="accent6"/>
              </a:buClr>
              <a:buSzPts val="2800"/>
              <a:buChar char="•"/>
            </a:pPr>
            <a:r>
              <a:rPr lang="en-US">
                <a:solidFill>
                  <a:schemeClr val="accent6"/>
                </a:solidFill>
                <a:latin typeface="Times New Roman"/>
                <a:ea typeface="Times New Roman"/>
                <a:cs typeface="Times New Roman"/>
                <a:sym typeface="Times New Roman"/>
              </a:rPr>
              <a:t>Works in the fields for earning</a:t>
            </a:r>
            <a:endParaRPr/>
          </a:p>
          <a:p>
            <a:pPr indent="-228600" lvl="0" marL="228600" rtl="0" algn="l">
              <a:lnSpc>
                <a:spcPct val="90000"/>
              </a:lnSpc>
              <a:spcBef>
                <a:spcPts val="1000"/>
              </a:spcBef>
              <a:spcAft>
                <a:spcPts val="0"/>
              </a:spcAft>
              <a:buClr>
                <a:schemeClr val="accent6"/>
              </a:buClr>
              <a:buSzPts val="2800"/>
              <a:buChar char="•"/>
            </a:pPr>
            <a:r>
              <a:rPr lang="en-US">
                <a:solidFill>
                  <a:schemeClr val="accent6"/>
                </a:solidFill>
                <a:latin typeface="Times New Roman"/>
                <a:ea typeface="Times New Roman"/>
                <a:cs typeface="Times New Roman"/>
                <a:sym typeface="Times New Roman"/>
              </a:rPr>
              <a:t>Generally paid higher than that of women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000"/>
              <a:buFont typeface="Times New Roman"/>
              <a:buNone/>
            </a:pPr>
            <a:r>
              <a:rPr b="1" lang="en-US" sz="4000" u="sng">
                <a:solidFill>
                  <a:srgbClr val="FF0000"/>
                </a:solidFill>
                <a:latin typeface="Times New Roman"/>
                <a:ea typeface="Times New Roman"/>
                <a:cs typeface="Times New Roman"/>
                <a:sym typeface="Times New Roman"/>
              </a:rPr>
              <a:t>QUALITY OF POPULATION</a:t>
            </a:r>
            <a:endParaRPr b="1" sz="4000" u="sng">
              <a:solidFill>
                <a:srgbClr val="FF0000"/>
              </a:solidFill>
              <a:latin typeface="Times New Roman"/>
              <a:ea typeface="Times New Roman"/>
              <a:cs typeface="Times New Roman"/>
              <a:sym typeface="Times New Roman"/>
            </a:endParaRPr>
          </a:p>
        </p:txBody>
      </p:sp>
      <p:sp>
        <p:nvSpPr>
          <p:cNvPr id="145" name="Google Shape;145;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F0"/>
              </a:buClr>
              <a:buSzPts val="2800"/>
              <a:buChar char="•"/>
            </a:pPr>
            <a:r>
              <a:rPr b="1" lang="en-US" u="sng">
                <a:solidFill>
                  <a:srgbClr val="00B0F0"/>
                </a:solidFill>
                <a:latin typeface="Times New Roman"/>
                <a:ea typeface="Times New Roman"/>
                <a:cs typeface="Times New Roman"/>
                <a:sym typeface="Times New Roman"/>
              </a:rPr>
              <a:t>Literacy Rate</a:t>
            </a:r>
            <a:r>
              <a:rPr lang="en-US">
                <a:latin typeface="Times New Roman"/>
                <a:ea typeface="Times New Roman"/>
                <a:cs typeface="Times New Roman"/>
                <a:sym typeface="Times New Roman"/>
              </a:rPr>
              <a:t>: </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It measures the proportion of literate population in the age group of 7 and above</a:t>
            </a:r>
            <a:endParaRPr/>
          </a:p>
          <a:p>
            <a:pPr indent="-228600" lvl="0" marL="228600" rtl="0" algn="l">
              <a:lnSpc>
                <a:spcPct val="90000"/>
              </a:lnSpc>
              <a:spcBef>
                <a:spcPts val="1000"/>
              </a:spcBef>
              <a:spcAft>
                <a:spcPts val="0"/>
              </a:spcAft>
              <a:buClr>
                <a:srgbClr val="00B0F0"/>
              </a:buClr>
              <a:buSzPts val="2800"/>
              <a:buChar char="•"/>
            </a:pPr>
            <a:r>
              <a:rPr b="1" lang="en-US" u="sng">
                <a:solidFill>
                  <a:srgbClr val="00B0F0"/>
                </a:solidFill>
                <a:latin typeface="Times New Roman"/>
                <a:ea typeface="Times New Roman"/>
                <a:cs typeface="Times New Roman"/>
                <a:sym typeface="Times New Roman"/>
              </a:rPr>
              <a:t>Health</a:t>
            </a:r>
            <a:r>
              <a:rPr lang="en-US">
                <a:latin typeface="Times New Roman"/>
                <a:ea typeface="Times New Roman"/>
                <a:cs typeface="Times New Roman"/>
                <a:sym typeface="Times New Roman"/>
              </a:rPr>
              <a:t>: </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Indicated by life expectancy. Life expectancy is the number of years that an average person can expect to live</a:t>
            </a:r>
            <a:endParaRPr/>
          </a:p>
          <a:p>
            <a:pPr indent="-228600" lvl="0" marL="228600" rtl="0" algn="l">
              <a:lnSpc>
                <a:spcPct val="90000"/>
              </a:lnSpc>
              <a:spcBef>
                <a:spcPts val="1000"/>
              </a:spcBef>
              <a:spcAft>
                <a:spcPts val="0"/>
              </a:spcAft>
              <a:buClr>
                <a:srgbClr val="00B0F0"/>
              </a:buClr>
              <a:buSzPts val="2800"/>
              <a:buChar char="•"/>
            </a:pPr>
            <a:r>
              <a:rPr b="1" lang="en-US" u="sng">
                <a:solidFill>
                  <a:srgbClr val="00B0F0"/>
                </a:solidFill>
                <a:latin typeface="Times New Roman"/>
                <a:ea typeface="Times New Roman"/>
                <a:cs typeface="Times New Roman"/>
                <a:sym typeface="Times New Roman"/>
              </a:rPr>
              <a:t>Skill formation</a:t>
            </a:r>
            <a:r>
              <a:rPr lang="en-US">
                <a:latin typeface="Times New Roman"/>
                <a:ea typeface="Times New Roman"/>
                <a:cs typeface="Times New Roman"/>
                <a:sym typeface="Times New Roman"/>
              </a:rPr>
              <a:t>: </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Can be acquired by giving training to the labour force. Budget 2020-21 allocated Rs. 3000 crores for skill development.</a:t>
            </a:r>
            <a:endParaRPr/>
          </a:p>
          <a:p>
            <a:pPr indent="-50800" lvl="0" marL="228600" rtl="0" algn="l">
              <a:lnSpc>
                <a:spcPct val="90000"/>
              </a:lnSpc>
              <a:spcBef>
                <a:spcPts val="1000"/>
              </a:spcBef>
              <a:spcAft>
                <a:spcPts val="0"/>
              </a:spcAft>
              <a:buClr>
                <a:schemeClr val="dk1"/>
              </a:buClr>
              <a:buSzPts val="2800"/>
              <a:buNone/>
            </a:pPr>
            <a:r>
              <a:t/>
            </a:r>
            <a:endParaRPr>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000"/>
              <a:buFont typeface="Times New Roman"/>
              <a:buNone/>
            </a:pPr>
            <a:r>
              <a:rPr b="1" lang="en-US" sz="4000" u="sng">
                <a:solidFill>
                  <a:srgbClr val="FF0000"/>
                </a:solidFill>
                <a:latin typeface="Times New Roman"/>
                <a:ea typeface="Times New Roman"/>
                <a:cs typeface="Times New Roman"/>
                <a:sym typeface="Times New Roman"/>
              </a:rPr>
              <a:t>EDUCATION </a:t>
            </a:r>
            <a:endParaRPr b="1" sz="4000" u="sng">
              <a:solidFill>
                <a:srgbClr val="FF0000"/>
              </a:solidFill>
              <a:latin typeface="Times New Roman"/>
              <a:ea typeface="Times New Roman"/>
              <a:cs typeface="Times New Roman"/>
              <a:sym typeface="Times New Roman"/>
            </a:endParaRPr>
          </a:p>
        </p:txBody>
      </p:sp>
      <p:sp>
        <p:nvSpPr>
          <p:cNvPr id="151" name="Google Shape;151;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accent1"/>
              </a:buClr>
              <a:buSzPts val="2800"/>
              <a:buChar char="•"/>
            </a:pPr>
            <a:r>
              <a:rPr b="1" lang="en-US" u="sng">
                <a:solidFill>
                  <a:schemeClr val="accent1"/>
                </a:solidFill>
                <a:latin typeface="Times New Roman"/>
                <a:ea typeface="Times New Roman"/>
                <a:cs typeface="Times New Roman"/>
                <a:sym typeface="Times New Roman"/>
              </a:rPr>
              <a:t>Importance of Education</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Important for economic growth</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It is a right and also needed for proper performance of duties</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Contributes to growth of society</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Increases the efficiency of governance</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Promotes cultural richness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000"/>
              <a:buFont typeface="Times New Roman"/>
              <a:buNone/>
            </a:pPr>
            <a:r>
              <a:rPr b="1" lang="en-US" sz="4000" u="sng">
                <a:solidFill>
                  <a:srgbClr val="FF0000"/>
                </a:solidFill>
                <a:latin typeface="Times New Roman"/>
                <a:ea typeface="Times New Roman"/>
                <a:cs typeface="Times New Roman"/>
                <a:sym typeface="Times New Roman"/>
              </a:rPr>
              <a:t>TRENDS IN EDUCATION SECTOR</a:t>
            </a:r>
            <a:endParaRPr b="1" sz="4000" u="sng">
              <a:solidFill>
                <a:srgbClr val="FF0000"/>
              </a:solidFill>
              <a:latin typeface="Times New Roman"/>
              <a:ea typeface="Times New Roman"/>
              <a:cs typeface="Times New Roman"/>
              <a:sym typeface="Times New Roman"/>
            </a:endParaRPr>
          </a:p>
        </p:txBody>
      </p:sp>
      <p:sp>
        <p:nvSpPr>
          <p:cNvPr id="157" name="Google Shape;157;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n-US">
                <a:latin typeface="Times New Roman"/>
                <a:ea typeface="Times New Roman"/>
                <a:cs typeface="Times New Roman"/>
                <a:sym typeface="Times New Roman"/>
              </a:rPr>
              <a:t>Literacy rate increased</a:t>
            </a:r>
            <a:endParaRPr/>
          </a:p>
          <a:p>
            <a:pPr indent="-50800" lvl="0" marL="228600" rtl="0" algn="just">
              <a:lnSpc>
                <a:spcPct val="90000"/>
              </a:lnSpc>
              <a:spcBef>
                <a:spcPts val="1000"/>
              </a:spcBef>
              <a:spcAft>
                <a:spcPts val="0"/>
              </a:spcAft>
              <a:buClr>
                <a:schemeClr val="dk1"/>
              </a:buClr>
              <a:buSzPts val="2800"/>
              <a:buNone/>
            </a:pPr>
            <a:r>
              <a:t/>
            </a:r>
            <a:endParaRPr>
              <a:latin typeface="Times New Roman"/>
              <a:ea typeface="Times New Roman"/>
              <a:cs typeface="Times New Roman"/>
              <a:sym typeface="Times New Roman"/>
            </a:endParaRPr>
          </a:p>
          <a:p>
            <a:pPr indent="-50800" lvl="0" marL="228600" rtl="0" algn="just">
              <a:lnSpc>
                <a:spcPct val="90000"/>
              </a:lnSpc>
              <a:spcBef>
                <a:spcPts val="1000"/>
              </a:spcBef>
              <a:spcAft>
                <a:spcPts val="0"/>
              </a:spcAft>
              <a:buClr>
                <a:schemeClr val="dk1"/>
              </a:buClr>
              <a:buSzPts val="2800"/>
              <a:buNone/>
            </a:pPr>
            <a:r>
              <a:t/>
            </a:r>
            <a:endParaRPr>
              <a:latin typeface="Times New Roman"/>
              <a:ea typeface="Times New Roman"/>
              <a:cs typeface="Times New Roman"/>
              <a:sym typeface="Times New Roman"/>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Vast differences observed across different sections </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Male literacy rate 16.6% higher than female</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Urban literacy rate is 16.1% higher than that of rural areas</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Literacy rate in Kerala is 94% and in Bihar it is 62% according to 2011 census</a:t>
            </a:r>
            <a:endParaRPr/>
          </a:p>
        </p:txBody>
      </p:sp>
      <p:graphicFrame>
        <p:nvGraphicFramePr>
          <p:cNvPr id="158" name="Google Shape;158;p13"/>
          <p:cNvGraphicFramePr/>
          <p:nvPr/>
        </p:nvGraphicFramePr>
        <p:xfrm>
          <a:off x="4611757" y="2415944"/>
          <a:ext cx="3000000" cy="3000000"/>
        </p:xfrm>
        <a:graphic>
          <a:graphicData uri="http://schemas.openxmlformats.org/drawingml/2006/table">
            <a:tbl>
              <a:tblPr bandRow="1" firstRow="1">
                <a:noFill/>
                <a:tableStyleId>{93E7DE47-0321-48C6-AB53-ACA7C6836D6C}</a:tableStyleId>
              </a:tblPr>
              <a:tblGrid>
                <a:gridCol w="1616775"/>
                <a:gridCol w="1616775"/>
              </a:tblGrid>
              <a:tr h="370850">
                <a:tc>
                  <a:txBody>
                    <a:bodyPr/>
                    <a:lstStyle/>
                    <a:p>
                      <a:pPr indent="0" lvl="0" marL="0" marR="0" rtl="0" algn="ctr">
                        <a:spcBef>
                          <a:spcPts val="0"/>
                        </a:spcBef>
                        <a:spcAft>
                          <a:spcPts val="0"/>
                        </a:spcAft>
                        <a:buNone/>
                      </a:pPr>
                      <a:r>
                        <a:rPr lang="en-US" sz="1800" u="none" cap="none" strike="noStrike"/>
                        <a:t>1951</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2010-11</a:t>
                      </a:r>
                      <a:endParaRPr sz="1800" u="none" cap="none" strike="noStrike"/>
                    </a:p>
                  </a:txBody>
                  <a:tcPr marT="45725" marB="45725" marR="91450" marL="91450"/>
                </a:tc>
              </a:tr>
              <a:tr h="370850">
                <a:tc>
                  <a:txBody>
                    <a:bodyPr/>
                    <a:lstStyle/>
                    <a:p>
                      <a:pPr indent="0" lvl="0" marL="0" marR="0" rtl="0" algn="ctr">
                        <a:spcBef>
                          <a:spcPts val="0"/>
                        </a:spcBef>
                        <a:spcAft>
                          <a:spcPts val="0"/>
                        </a:spcAft>
                        <a:buNone/>
                      </a:pPr>
                      <a:r>
                        <a:rPr lang="en-US" sz="1800" u="none" cap="none" strike="noStrike"/>
                        <a:t>18%</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74%</a:t>
                      </a:r>
                      <a:endParaRPr sz="1800" u="none" cap="none" strike="noStrike"/>
                    </a:p>
                  </a:txBody>
                  <a:tcPr marT="45725" marB="45725" marR="91450" marL="9145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000"/>
              <a:buFont typeface="Times New Roman"/>
              <a:buNone/>
            </a:pPr>
            <a:r>
              <a:rPr b="1" lang="en-US" sz="4000" u="sng">
                <a:solidFill>
                  <a:srgbClr val="FF0000"/>
                </a:solidFill>
                <a:latin typeface="Times New Roman"/>
                <a:ea typeface="Times New Roman"/>
                <a:cs typeface="Times New Roman"/>
                <a:sym typeface="Times New Roman"/>
              </a:rPr>
              <a:t>GOVERNMENT ACTION ON EDUCATION</a:t>
            </a:r>
            <a:endParaRPr b="1" sz="4000" u="sng">
              <a:solidFill>
                <a:srgbClr val="FF0000"/>
              </a:solidFill>
              <a:latin typeface="Times New Roman"/>
              <a:ea typeface="Times New Roman"/>
              <a:cs typeface="Times New Roman"/>
              <a:sym typeface="Times New Roman"/>
            </a:endParaRPr>
          </a:p>
        </p:txBody>
      </p:sp>
      <p:sp>
        <p:nvSpPr>
          <p:cNvPr id="164" name="Google Shape;164;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latin typeface="Times New Roman"/>
                <a:ea typeface="Times New Roman"/>
                <a:cs typeface="Times New Roman"/>
                <a:sym typeface="Times New Roman"/>
              </a:rPr>
              <a:t>Vocational streams developed</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Increase expenditure as a percentage of GDP</a:t>
            </a:r>
            <a:endParaRPr/>
          </a:p>
          <a:p>
            <a:pPr indent="-50800" lvl="0" marL="228600" rtl="0" algn="l">
              <a:lnSpc>
                <a:spcPct val="90000"/>
              </a:lnSpc>
              <a:spcBef>
                <a:spcPts val="1000"/>
              </a:spcBef>
              <a:spcAft>
                <a:spcPts val="0"/>
              </a:spcAft>
              <a:buClr>
                <a:schemeClr val="dk1"/>
              </a:buClr>
              <a:buSzPts val="2800"/>
              <a:buNone/>
            </a:pPr>
            <a:r>
              <a:t/>
            </a:r>
            <a:endParaRPr>
              <a:latin typeface="Times New Roman"/>
              <a:ea typeface="Times New Roman"/>
              <a:cs typeface="Times New Roman"/>
              <a:sym typeface="Times New Roman"/>
            </a:endParaRPr>
          </a:p>
          <a:p>
            <a:pPr indent="-50800" lvl="0" marL="228600" rtl="0" algn="l">
              <a:lnSpc>
                <a:spcPct val="90000"/>
              </a:lnSpc>
              <a:spcBef>
                <a:spcPts val="1000"/>
              </a:spcBef>
              <a:spcAft>
                <a:spcPts val="0"/>
              </a:spcAft>
              <a:buClr>
                <a:schemeClr val="dk1"/>
              </a:buClr>
              <a:buSzPts val="2800"/>
              <a:buNone/>
            </a:pPr>
            <a:r>
              <a:t/>
            </a:r>
            <a:endParaRPr>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Budget 2020-21 proposes to provide about Rs. 99300 crores</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Schemes launched – SSA (Sarva Siksha Abhiyan) launched in 2001                               RMSA (Rashtriya Madhyamik Siksha Abhiyan) launched in March 2009</a:t>
            </a:r>
            <a:endParaRPr/>
          </a:p>
          <a:p>
            <a:pPr indent="-50800" lvl="0" marL="228600" rtl="0" algn="l">
              <a:lnSpc>
                <a:spcPct val="90000"/>
              </a:lnSpc>
              <a:spcBef>
                <a:spcPts val="1000"/>
              </a:spcBef>
              <a:spcAft>
                <a:spcPts val="0"/>
              </a:spcAft>
              <a:buClr>
                <a:schemeClr val="dk1"/>
              </a:buClr>
              <a:buSzPts val="2800"/>
              <a:buNone/>
            </a:pPr>
            <a:r>
              <a:t/>
            </a:r>
            <a:endParaRPr>
              <a:latin typeface="Times New Roman"/>
              <a:ea typeface="Times New Roman"/>
              <a:cs typeface="Times New Roman"/>
              <a:sym typeface="Times New Roman"/>
            </a:endParaRPr>
          </a:p>
        </p:txBody>
      </p:sp>
      <p:graphicFrame>
        <p:nvGraphicFramePr>
          <p:cNvPr id="165" name="Google Shape;165;p14"/>
          <p:cNvGraphicFramePr/>
          <p:nvPr/>
        </p:nvGraphicFramePr>
        <p:xfrm>
          <a:off x="4055165" y="2938670"/>
          <a:ext cx="3000000" cy="3000000"/>
        </p:xfrm>
        <a:graphic>
          <a:graphicData uri="http://schemas.openxmlformats.org/drawingml/2006/table">
            <a:tbl>
              <a:tblPr bandRow="1" firstRow="1">
                <a:gradFill>
                  <a:gsLst>
                    <a:gs pos="0">
                      <a:srgbClr val="FFC647"/>
                    </a:gs>
                    <a:gs pos="50000">
                      <a:srgbClr val="FFC600"/>
                    </a:gs>
                    <a:gs pos="100000">
                      <a:srgbClr val="E3B400"/>
                    </a:gs>
                  </a:gsLst>
                  <a:lin ang="5400000" scaled="0"/>
                </a:gradFill>
                <a:tableStyleId>{4DE405A7-A606-4F87-9D1C-DBD37CE80457}</a:tableStyleId>
              </a:tblPr>
              <a:tblGrid>
                <a:gridCol w="2358875"/>
                <a:gridCol w="2358875"/>
              </a:tblGrid>
              <a:tr h="370850">
                <a:tc>
                  <a:txBody>
                    <a:bodyPr/>
                    <a:lstStyle/>
                    <a:p>
                      <a:pPr indent="0" lvl="0" marL="0" marR="0" rtl="0" algn="ctr">
                        <a:spcBef>
                          <a:spcPts val="0"/>
                        </a:spcBef>
                        <a:spcAft>
                          <a:spcPts val="0"/>
                        </a:spcAft>
                        <a:buNone/>
                      </a:pPr>
                      <a:r>
                        <a:rPr lang="en-US" sz="1800" u="none" cap="none" strike="noStrike">
                          <a:solidFill>
                            <a:srgbClr val="1F3864"/>
                          </a:solidFill>
                        </a:rPr>
                        <a:t>1950-51</a:t>
                      </a:r>
                      <a:endParaRPr sz="1800" u="none" cap="none" strike="noStrike">
                        <a:solidFill>
                          <a:srgbClr val="1F3864"/>
                        </a:solidFill>
                      </a:endParaRPr>
                    </a:p>
                  </a:txBody>
                  <a:tcPr marT="45725" marB="45725" marR="91450" marL="91450"/>
                </a:tc>
                <a:tc>
                  <a:txBody>
                    <a:bodyPr/>
                    <a:lstStyle/>
                    <a:p>
                      <a:pPr indent="0" lvl="0" marL="0" marR="0" rtl="0" algn="ctr">
                        <a:spcBef>
                          <a:spcPts val="0"/>
                        </a:spcBef>
                        <a:spcAft>
                          <a:spcPts val="0"/>
                        </a:spcAft>
                        <a:buNone/>
                      </a:pPr>
                      <a:r>
                        <a:rPr lang="en-US" sz="1800" u="none" cap="none" strike="noStrike">
                          <a:solidFill>
                            <a:srgbClr val="1F3864"/>
                          </a:solidFill>
                        </a:rPr>
                        <a:t>2015-16</a:t>
                      </a:r>
                      <a:endParaRPr sz="1800" u="none" cap="none" strike="noStrike">
                        <a:solidFill>
                          <a:srgbClr val="1F3864"/>
                        </a:solidFill>
                      </a:endParaRPr>
                    </a:p>
                  </a:txBody>
                  <a:tcPr marT="45725" marB="45725" marR="91450" marL="91450"/>
                </a:tc>
              </a:tr>
              <a:tr h="370850">
                <a:tc>
                  <a:txBody>
                    <a:bodyPr/>
                    <a:lstStyle/>
                    <a:p>
                      <a:pPr indent="0" lvl="0" marL="0" marR="0" rtl="0" algn="ctr">
                        <a:spcBef>
                          <a:spcPts val="0"/>
                        </a:spcBef>
                        <a:spcAft>
                          <a:spcPts val="0"/>
                        </a:spcAft>
                        <a:buNone/>
                      </a:pPr>
                      <a:r>
                        <a:rPr b="1" lang="en-US" sz="1800" u="none" cap="none" strike="noStrike">
                          <a:solidFill>
                            <a:srgbClr val="1F3864"/>
                          </a:solidFill>
                        </a:rPr>
                        <a:t>0.64</a:t>
                      </a:r>
                      <a:endParaRPr b="1" sz="1800" u="none" cap="none" strike="noStrike">
                        <a:solidFill>
                          <a:srgbClr val="1F3864"/>
                        </a:solidFill>
                      </a:endParaRPr>
                    </a:p>
                  </a:txBody>
                  <a:tcPr marT="45725" marB="45725" marR="91450" marL="91450"/>
                </a:tc>
                <a:tc>
                  <a:txBody>
                    <a:bodyPr/>
                    <a:lstStyle/>
                    <a:p>
                      <a:pPr indent="0" lvl="0" marL="0" marR="0" rtl="0" algn="ctr">
                        <a:spcBef>
                          <a:spcPts val="0"/>
                        </a:spcBef>
                        <a:spcAft>
                          <a:spcPts val="0"/>
                        </a:spcAft>
                        <a:buNone/>
                      </a:pPr>
                      <a:r>
                        <a:rPr b="1" lang="en-US" sz="1800" u="none" cap="none" strike="noStrike">
                          <a:solidFill>
                            <a:srgbClr val="1F3864"/>
                          </a:solidFill>
                        </a:rPr>
                        <a:t>3.0</a:t>
                      </a:r>
                      <a:endParaRPr b="1" sz="1800" u="none" cap="none" strike="noStrike">
                        <a:solidFill>
                          <a:srgbClr val="1F3864"/>
                        </a:solidFill>
                      </a:endParaRPr>
                    </a:p>
                  </a:txBody>
                  <a:tcPr marT="45725" marB="45725" marR="91450" marL="9145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0000"/>
              </a:buClr>
              <a:buSzPts val="2400"/>
              <a:buFont typeface="Times New Roman"/>
              <a:buNone/>
            </a:pPr>
            <a:r>
              <a:rPr b="1" lang="en-US" sz="2400" u="sng">
                <a:solidFill>
                  <a:srgbClr val="FF0000"/>
                </a:solidFill>
                <a:latin typeface="Times New Roman"/>
                <a:ea typeface="Times New Roman"/>
                <a:cs typeface="Times New Roman"/>
                <a:sym typeface="Times New Roman"/>
              </a:rPr>
              <a:t>Growth in the number of Universities and institutions of higher learning</a:t>
            </a:r>
            <a:endParaRPr b="1" sz="2400" u="sng">
              <a:solidFill>
                <a:srgbClr val="FF0000"/>
              </a:solidFill>
              <a:latin typeface="Times New Roman"/>
              <a:ea typeface="Times New Roman"/>
              <a:cs typeface="Times New Roman"/>
              <a:sym typeface="Times New Roman"/>
            </a:endParaRPr>
          </a:p>
        </p:txBody>
      </p:sp>
      <p:graphicFrame>
        <p:nvGraphicFramePr>
          <p:cNvPr id="171" name="Google Shape;171;p15"/>
          <p:cNvGraphicFramePr/>
          <p:nvPr/>
        </p:nvGraphicFramePr>
        <p:xfrm>
          <a:off x="838200" y="2872740"/>
          <a:ext cx="3000000" cy="3000000"/>
        </p:xfrm>
        <a:graphic>
          <a:graphicData uri="http://schemas.openxmlformats.org/drawingml/2006/table">
            <a:tbl>
              <a:tblPr bandRow="1" firstRow="1">
                <a:noFill/>
                <a:tableStyleId>{93E7DE47-0321-48C6-AB53-ACA7C6836D6C}</a:tableStyleId>
              </a:tblPr>
              <a:tblGrid>
                <a:gridCol w="2103125"/>
                <a:gridCol w="2103125"/>
                <a:gridCol w="2103125"/>
                <a:gridCol w="2103125"/>
                <a:gridCol w="2103125"/>
              </a:tblGrid>
              <a:tr h="370850">
                <a:tc>
                  <a:txBody>
                    <a:bodyPr/>
                    <a:lstStyle/>
                    <a:p>
                      <a:pPr indent="0" lvl="0" marL="0" marR="0" rtl="0" algn="l">
                        <a:spcBef>
                          <a:spcPts val="0"/>
                        </a:spcBef>
                        <a:spcAft>
                          <a:spcPts val="0"/>
                        </a:spcAft>
                        <a:buNone/>
                      </a:pPr>
                      <a:r>
                        <a:rPr lang="en-US" sz="1800" u="none" cap="none" strike="noStrike"/>
                        <a:t>Year</a:t>
                      </a:r>
                      <a:endParaRPr sz="1800"/>
                    </a:p>
                  </a:txBody>
                  <a:tcPr marT="45725" marB="45725" marR="91450" marL="91450"/>
                </a:tc>
                <a:tc>
                  <a:txBody>
                    <a:bodyPr/>
                    <a:lstStyle/>
                    <a:p>
                      <a:pPr indent="0" lvl="0" marL="0" marR="0" rtl="0" algn="l">
                        <a:spcBef>
                          <a:spcPts val="0"/>
                        </a:spcBef>
                        <a:spcAft>
                          <a:spcPts val="0"/>
                        </a:spcAft>
                        <a:buNone/>
                      </a:pPr>
                      <a:r>
                        <a:rPr lang="en-US" sz="1800"/>
                        <a:t>No. of colleges</a:t>
                      </a:r>
                      <a:endParaRPr sz="1800"/>
                    </a:p>
                  </a:txBody>
                  <a:tcPr marT="45725" marB="45725" marR="91450" marL="91450"/>
                </a:tc>
                <a:tc>
                  <a:txBody>
                    <a:bodyPr/>
                    <a:lstStyle/>
                    <a:p>
                      <a:pPr indent="0" lvl="0" marL="0" marR="0" rtl="0" algn="l">
                        <a:spcBef>
                          <a:spcPts val="0"/>
                        </a:spcBef>
                        <a:spcAft>
                          <a:spcPts val="0"/>
                        </a:spcAft>
                        <a:buNone/>
                      </a:pPr>
                      <a:r>
                        <a:rPr lang="en-US" sz="1800"/>
                        <a:t>No. of Universities</a:t>
                      </a:r>
                      <a:endParaRPr sz="1800"/>
                    </a:p>
                  </a:txBody>
                  <a:tcPr marT="45725" marB="45725" marR="91450" marL="91450"/>
                </a:tc>
                <a:tc>
                  <a:txBody>
                    <a:bodyPr/>
                    <a:lstStyle/>
                    <a:p>
                      <a:pPr indent="0" lvl="0" marL="0" marR="0" rtl="0" algn="l">
                        <a:spcBef>
                          <a:spcPts val="0"/>
                        </a:spcBef>
                        <a:spcAft>
                          <a:spcPts val="0"/>
                        </a:spcAft>
                        <a:buNone/>
                      </a:pPr>
                      <a:r>
                        <a:rPr lang="en-US" sz="1800"/>
                        <a:t>Students</a:t>
                      </a:r>
                      <a:endParaRPr sz="1800"/>
                    </a:p>
                  </a:txBody>
                  <a:tcPr marT="45725" marB="45725" marR="91450" marL="91450"/>
                </a:tc>
                <a:tc>
                  <a:txBody>
                    <a:bodyPr/>
                    <a:lstStyle/>
                    <a:p>
                      <a:pPr indent="0" lvl="0" marL="0" marR="0" rtl="0" algn="l">
                        <a:spcBef>
                          <a:spcPts val="0"/>
                        </a:spcBef>
                        <a:spcAft>
                          <a:spcPts val="0"/>
                        </a:spcAft>
                        <a:buNone/>
                      </a:pPr>
                      <a:r>
                        <a:rPr lang="en-US" sz="1800"/>
                        <a:t>Teachers </a:t>
                      </a:r>
                      <a:endParaRPr sz="1800"/>
                    </a:p>
                  </a:txBody>
                  <a:tcPr marT="45725" marB="45725" marR="91450" marL="91450"/>
                </a:tc>
              </a:tr>
              <a:tr h="370850">
                <a:tc>
                  <a:txBody>
                    <a:bodyPr/>
                    <a:lstStyle/>
                    <a:p>
                      <a:pPr indent="0" lvl="0" marL="0" marR="0" rtl="0" algn="l">
                        <a:spcBef>
                          <a:spcPts val="0"/>
                        </a:spcBef>
                        <a:spcAft>
                          <a:spcPts val="0"/>
                        </a:spcAft>
                        <a:buNone/>
                      </a:pPr>
                      <a:r>
                        <a:rPr lang="en-US" sz="1800"/>
                        <a:t>1950-51</a:t>
                      </a:r>
                      <a:endParaRPr sz="1800"/>
                    </a:p>
                  </a:txBody>
                  <a:tcPr marT="45725" marB="45725" marR="91450" marL="91450"/>
                </a:tc>
                <a:tc>
                  <a:txBody>
                    <a:bodyPr/>
                    <a:lstStyle/>
                    <a:p>
                      <a:pPr indent="0" lvl="0" marL="0" marR="0" rtl="0" algn="l">
                        <a:spcBef>
                          <a:spcPts val="0"/>
                        </a:spcBef>
                        <a:spcAft>
                          <a:spcPts val="0"/>
                        </a:spcAft>
                        <a:buNone/>
                      </a:pPr>
                      <a:r>
                        <a:rPr lang="en-US" sz="1800"/>
                        <a:t>750</a:t>
                      </a:r>
                      <a:endParaRPr sz="1800"/>
                    </a:p>
                  </a:txBody>
                  <a:tcPr marT="45725" marB="45725" marR="91450" marL="91450"/>
                </a:tc>
                <a:tc>
                  <a:txBody>
                    <a:bodyPr/>
                    <a:lstStyle/>
                    <a:p>
                      <a:pPr indent="0" lvl="0" marL="0" marR="0" rtl="0" algn="l">
                        <a:spcBef>
                          <a:spcPts val="0"/>
                        </a:spcBef>
                        <a:spcAft>
                          <a:spcPts val="0"/>
                        </a:spcAft>
                        <a:buNone/>
                      </a:pPr>
                      <a:r>
                        <a:rPr lang="en-US" sz="1800"/>
                        <a:t>30</a:t>
                      </a:r>
                      <a:endParaRPr sz="1800"/>
                    </a:p>
                  </a:txBody>
                  <a:tcPr marT="45725" marB="45725" marR="91450" marL="91450"/>
                </a:tc>
                <a:tc>
                  <a:txBody>
                    <a:bodyPr/>
                    <a:lstStyle/>
                    <a:p>
                      <a:pPr indent="0" lvl="0" marL="0" marR="0" rtl="0" algn="l">
                        <a:spcBef>
                          <a:spcPts val="0"/>
                        </a:spcBef>
                        <a:spcAft>
                          <a:spcPts val="0"/>
                        </a:spcAft>
                        <a:buNone/>
                      </a:pPr>
                      <a:r>
                        <a:rPr lang="en-US" sz="1800"/>
                        <a:t>2,63,000</a:t>
                      </a:r>
                      <a:endParaRPr sz="1800"/>
                    </a:p>
                  </a:txBody>
                  <a:tcPr marT="45725" marB="45725" marR="91450" marL="91450"/>
                </a:tc>
                <a:tc>
                  <a:txBody>
                    <a:bodyPr/>
                    <a:lstStyle/>
                    <a:p>
                      <a:pPr indent="0" lvl="0" marL="0" marR="0" rtl="0" algn="l">
                        <a:spcBef>
                          <a:spcPts val="0"/>
                        </a:spcBef>
                        <a:spcAft>
                          <a:spcPts val="0"/>
                        </a:spcAft>
                        <a:buNone/>
                      </a:pPr>
                      <a:r>
                        <a:rPr lang="en-US" sz="1800"/>
                        <a:t>24,000</a:t>
                      </a:r>
                      <a:endParaRPr sz="1800"/>
                    </a:p>
                  </a:txBody>
                  <a:tcPr marT="45725" marB="45725" marR="91450" marL="91450"/>
                </a:tc>
              </a:tr>
              <a:tr h="370850">
                <a:tc>
                  <a:txBody>
                    <a:bodyPr/>
                    <a:lstStyle/>
                    <a:p>
                      <a:pPr indent="0" lvl="0" marL="0" marR="0" rtl="0" algn="l">
                        <a:spcBef>
                          <a:spcPts val="0"/>
                        </a:spcBef>
                        <a:spcAft>
                          <a:spcPts val="0"/>
                        </a:spcAft>
                        <a:buNone/>
                      </a:pPr>
                      <a:r>
                        <a:rPr lang="en-US" sz="1800"/>
                        <a:t>2015-16</a:t>
                      </a:r>
                      <a:endParaRPr sz="1800"/>
                    </a:p>
                  </a:txBody>
                  <a:tcPr marT="45725" marB="45725" marR="91450" marL="91450"/>
                </a:tc>
                <a:tc>
                  <a:txBody>
                    <a:bodyPr/>
                    <a:lstStyle/>
                    <a:p>
                      <a:pPr indent="0" lvl="0" marL="0" marR="0" rtl="0" algn="l">
                        <a:spcBef>
                          <a:spcPts val="0"/>
                        </a:spcBef>
                        <a:spcAft>
                          <a:spcPts val="0"/>
                        </a:spcAft>
                        <a:buNone/>
                      </a:pPr>
                      <a:r>
                        <a:rPr lang="en-US" sz="1800"/>
                        <a:t>41,435</a:t>
                      </a:r>
                      <a:endParaRPr sz="1800"/>
                    </a:p>
                  </a:txBody>
                  <a:tcPr marT="45725" marB="45725" marR="91450" marL="91450"/>
                </a:tc>
                <a:tc>
                  <a:txBody>
                    <a:bodyPr/>
                    <a:lstStyle/>
                    <a:p>
                      <a:pPr indent="0" lvl="0" marL="0" marR="0" rtl="0" algn="l">
                        <a:spcBef>
                          <a:spcPts val="0"/>
                        </a:spcBef>
                        <a:spcAft>
                          <a:spcPts val="0"/>
                        </a:spcAft>
                        <a:buNone/>
                      </a:pPr>
                      <a:r>
                        <a:rPr lang="en-US" sz="1800"/>
                        <a:t>753</a:t>
                      </a:r>
                      <a:endParaRPr sz="1800"/>
                    </a:p>
                  </a:txBody>
                  <a:tcPr marT="45725" marB="45725" marR="91450" marL="91450"/>
                </a:tc>
                <a:tc>
                  <a:txBody>
                    <a:bodyPr/>
                    <a:lstStyle/>
                    <a:p>
                      <a:pPr indent="0" lvl="0" marL="0" marR="0" rtl="0" algn="l">
                        <a:spcBef>
                          <a:spcPts val="0"/>
                        </a:spcBef>
                        <a:spcAft>
                          <a:spcPts val="0"/>
                        </a:spcAft>
                        <a:buNone/>
                      </a:pPr>
                      <a:r>
                        <a:rPr lang="en-US" sz="1800"/>
                        <a:t>2,84,84,741</a:t>
                      </a:r>
                      <a:endParaRPr sz="1800"/>
                    </a:p>
                  </a:txBody>
                  <a:tcPr marT="45725" marB="45725" marR="91450" marL="91450"/>
                </a:tc>
                <a:tc>
                  <a:txBody>
                    <a:bodyPr/>
                    <a:lstStyle/>
                    <a:p>
                      <a:pPr indent="0" lvl="0" marL="0" marR="0" rtl="0" algn="l">
                        <a:spcBef>
                          <a:spcPts val="0"/>
                        </a:spcBef>
                        <a:spcAft>
                          <a:spcPts val="0"/>
                        </a:spcAft>
                        <a:buNone/>
                      </a:pPr>
                      <a:r>
                        <a:rPr lang="en-US" sz="1800"/>
                        <a:t>14,38,000</a:t>
                      </a:r>
                      <a:endParaRPr sz="1800"/>
                    </a:p>
                  </a:txBody>
                  <a:tcPr marT="45725" marB="45725" marR="91450" marL="9145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000"/>
              <a:buFont typeface="Times New Roman"/>
              <a:buNone/>
            </a:pPr>
            <a:r>
              <a:rPr b="1" lang="en-US" sz="4000" u="sng">
                <a:solidFill>
                  <a:srgbClr val="FF0000"/>
                </a:solidFill>
                <a:latin typeface="Times New Roman"/>
                <a:ea typeface="Times New Roman"/>
                <a:cs typeface="Times New Roman"/>
                <a:sym typeface="Times New Roman"/>
              </a:rPr>
              <a:t>HEALTH </a:t>
            </a:r>
            <a:endParaRPr b="1" sz="4000" u="sng">
              <a:solidFill>
                <a:srgbClr val="FF0000"/>
              </a:solidFill>
              <a:latin typeface="Times New Roman"/>
              <a:ea typeface="Times New Roman"/>
              <a:cs typeface="Times New Roman"/>
              <a:sym typeface="Times New Roman"/>
            </a:endParaRPr>
          </a:p>
        </p:txBody>
      </p:sp>
      <p:sp>
        <p:nvSpPr>
          <p:cNvPr id="177" name="Google Shape;177;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n-US">
                <a:latin typeface="Times New Roman"/>
                <a:ea typeface="Times New Roman"/>
                <a:cs typeface="Times New Roman"/>
                <a:sym typeface="Times New Roman"/>
              </a:rPr>
              <a:t>It is not only of absence of disease but also the ability to realise one’s potential</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Indicators of health – Infant Mortality Rate, Death Rate</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Improvement in the health of population – a top priority</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Health infrastructure includes – hospitals, doctors, nurses and other paramedical professionals, beds, equipment required in hospitals and well developed pharmaceutical industry</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Should be accessible to all the people</a:t>
            </a:r>
            <a:endParaRPr>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000"/>
              <a:buFont typeface="Times New Roman"/>
              <a:buNone/>
            </a:pPr>
            <a:r>
              <a:rPr b="1" lang="en-US" sz="4000" u="sng">
                <a:solidFill>
                  <a:srgbClr val="FF0000"/>
                </a:solidFill>
                <a:latin typeface="Times New Roman"/>
                <a:ea typeface="Times New Roman"/>
                <a:cs typeface="Times New Roman"/>
                <a:sym typeface="Times New Roman"/>
              </a:rPr>
              <a:t>Govt action on health facilities</a:t>
            </a:r>
            <a:endParaRPr b="1" sz="4000" u="sng">
              <a:solidFill>
                <a:srgbClr val="FF0000"/>
              </a:solidFill>
              <a:latin typeface="Times New Roman"/>
              <a:ea typeface="Times New Roman"/>
              <a:cs typeface="Times New Roman"/>
              <a:sym typeface="Times New Roman"/>
            </a:endParaRPr>
          </a:p>
        </p:txBody>
      </p:sp>
      <p:sp>
        <p:nvSpPr>
          <p:cNvPr id="183" name="Google Shape;183;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just">
              <a:lnSpc>
                <a:spcPct val="90000"/>
              </a:lnSpc>
              <a:spcBef>
                <a:spcPts val="0"/>
              </a:spcBef>
              <a:spcAft>
                <a:spcPts val="0"/>
              </a:spcAft>
              <a:buClr>
                <a:schemeClr val="dk1"/>
              </a:buClr>
              <a:buSzPts val="2800"/>
              <a:buChar char="•"/>
            </a:pPr>
            <a:r>
              <a:rPr b="1" lang="en-US" u="sng">
                <a:latin typeface="Times New Roman"/>
                <a:ea typeface="Times New Roman"/>
                <a:cs typeface="Times New Roman"/>
                <a:sym typeface="Times New Roman"/>
              </a:rPr>
              <a:t>NATIONAL HEALTH MISSION</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Launched in 2013</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To enable equitable, affordable and quality healthcare facilities</a:t>
            </a:r>
            <a:endParaRPr/>
          </a:p>
          <a:p>
            <a:pPr indent="-228600" lvl="0" marL="228600" rtl="0" algn="just">
              <a:lnSpc>
                <a:spcPct val="90000"/>
              </a:lnSpc>
              <a:spcBef>
                <a:spcPts val="1000"/>
              </a:spcBef>
              <a:spcAft>
                <a:spcPts val="0"/>
              </a:spcAft>
              <a:buClr>
                <a:schemeClr val="dk1"/>
              </a:buClr>
              <a:buSzPts val="2800"/>
              <a:buChar char="•"/>
            </a:pPr>
            <a:r>
              <a:rPr b="1" lang="en-US" u="sng">
                <a:latin typeface="Times New Roman"/>
                <a:ea typeface="Times New Roman"/>
                <a:cs typeface="Times New Roman"/>
                <a:sym typeface="Times New Roman"/>
              </a:rPr>
              <a:t>SWACHH BHARAT MISSION</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Launched in Oct 2</a:t>
            </a:r>
            <a:r>
              <a:rPr baseline="30000" lang="en-US">
                <a:latin typeface="Times New Roman"/>
                <a:ea typeface="Times New Roman"/>
                <a:cs typeface="Times New Roman"/>
                <a:sym typeface="Times New Roman"/>
              </a:rPr>
              <a:t>nd</a:t>
            </a:r>
            <a:r>
              <a:rPr lang="en-US">
                <a:latin typeface="Times New Roman"/>
                <a:ea typeface="Times New Roman"/>
                <a:cs typeface="Times New Roman"/>
                <a:sym typeface="Times New Roman"/>
              </a:rPr>
              <a:t> 2014</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Attaining an open defecation free India</a:t>
            </a:r>
            <a:endParaRPr/>
          </a:p>
          <a:p>
            <a:pPr indent="-228600" lvl="0" marL="228600" rtl="0" algn="just">
              <a:lnSpc>
                <a:spcPct val="90000"/>
              </a:lnSpc>
              <a:spcBef>
                <a:spcPts val="1000"/>
              </a:spcBef>
              <a:spcAft>
                <a:spcPts val="0"/>
              </a:spcAft>
              <a:buClr>
                <a:schemeClr val="dk1"/>
              </a:buClr>
              <a:buSzPts val="2800"/>
              <a:buChar char="•"/>
            </a:pPr>
            <a:r>
              <a:rPr b="1" lang="en-US" u="sng">
                <a:latin typeface="Times New Roman"/>
                <a:ea typeface="Times New Roman"/>
                <a:cs typeface="Times New Roman"/>
                <a:sym typeface="Times New Roman"/>
              </a:rPr>
              <a:t>NATIONAL HEALTH POLICY 2017 </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Expenditure on health to be increased from 1.15% of GDP to 2.5% of GDP by 2025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400"/>
              <a:buFont typeface="Times New Roman"/>
              <a:buNone/>
            </a:pPr>
            <a:r>
              <a:rPr b="1" lang="en-US" u="sng">
                <a:solidFill>
                  <a:srgbClr val="FF0000"/>
                </a:solidFill>
                <a:latin typeface="Times New Roman"/>
                <a:ea typeface="Times New Roman"/>
                <a:cs typeface="Times New Roman"/>
                <a:sym typeface="Times New Roman"/>
              </a:rPr>
              <a:t>UNEMPLOYMENT </a:t>
            </a:r>
            <a:endParaRPr b="1" u="sng">
              <a:solidFill>
                <a:srgbClr val="FF0000"/>
              </a:solidFill>
              <a:latin typeface="Times New Roman"/>
              <a:ea typeface="Times New Roman"/>
              <a:cs typeface="Times New Roman"/>
              <a:sym typeface="Times New Roman"/>
            </a:endParaRPr>
          </a:p>
        </p:txBody>
      </p:sp>
      <p:sp>
        <p:nvSpPr>
          <p:cNvPr id="189" name="Google Shape;189;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n-US">
                <a:latin typeface="Times New Roman"/>
                <a:ea typeface="Times New Roman"/>
                <a:cs typeface="Times New Roman"/>
                <a:sym typeface="Times New Roman"/>
              </a:rPr>
              <a:t>Unemployment is said to exist when people in the age group of 15-59 years is willing to work at the going wage rate but cannot find job</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It leads to wastage of manpower</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Poverty increases</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Tends to increase economic overload</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Quality of life and that of society is adversely affected</a:t>
            </a:r>
            <a:endParaRPr>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000"/>
              <a:buFont typeface="Times New Roman"/>
              <a:buNone/>
            </a:pPr>
            <a:r>
              <a:rPr b="1" lang="en-US" sz="4000" u="sng">
                <a:solidFill>
                  <a:srgbClr val="FF0000"/>
                </a:solidFill>
                <a:latin typeface="Times New Roman"/>
                <a:ea typeface="Times New Roman"/>
                <a:cs typeface="Times New Roman"/>
                <a:sym typeface="Times New Roman"/>
              </a:rPr>
              <a:t>Types of unemployment</a:t>
            </a:r>
            <a:endParaRPr b="1" sz="4000" u="sng">
              <a:solidFill>
                <a:srgbClr val="FF0000"/>
              </a:solidFill>
              <a:latin typeface="Times New Roman"/>
              <a:ea typeface="Times New Roman"/>
              <a:cs typeface="Times New Roman"/>
              <a:sym typeface="Times New Roman"/>
            </a:endParaRPr>
          </a:p>
        </p:txBody>
      </p:sp>
      <p:sp>
        <p:nvSpPr>
          <p:cNvPr id="195" name="Google Shape;195;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00B0F0"/>
              </a:buClr>
              <a:buSzPts val="2800"/>
              <a:buChar char="•"/>
            </a:pPr>
            <a:r>
              <a:rPr b="1" lang="en-US" u="sng">
                <a:solidFill>
                  <a:srgbClr val="00B0F0"/>
                </a:solidFill>
                <a:latin typeface="Times New Roman"/>
                <a:ea typeface="Times New Roman"/>
                <a:cs typeface="Times New Roman"/>
                <a:sym typeface="Times New Roman"/>
              </a:rPr>
              <a:t>Seasonal unemployment</a:t>
            </a:r>
            <a:r>
              <a:rPr lang="en-US">
                <a:latin typeface="Times New Roman"/>
                <a:ea typeface="Times New Roman"/>
                <a:cs typeface="Times New Roman"/>
                <a:sym typeface="Times New Roman"/>
              </a:rPr>
              <a:t>: Seasonal unemployment happens when people are not able to find jobs during some months of the year.</a:t>
            </a:r>
            <a:endParaRPr/>
          </a:p>
          <a:p>
            <a:pPr indent="-228600" lvl="0" marL="228600" rtl="0" algn="just">
              <a:lnSpc>
                <a:spcPct val="90000"/>
              </a:lnSpc>
              <a:spcBef>
                <a:spcPts val="1000"/>
              </a:spcBef>
              <a:spcAft>
                <a:spcPts val="0"/>
              </a:spcAft>
              <a:buClr>
                <a:srgbClr val="00B0F0"/>
              </a:buClr>
              <a:buSzPts val="2800"/>
              <a:buChar char="•"/>
            </a:pPr>
            <a:r>
              <a:rPr b="1" lang="en-US" u="sng">
                <a:solidFill>
                  <a:srgbClr val="00B0F0"/>
                </a:solidFill>
                <a:latin typeface="Times New Roman"/>
                <a:ea typeface="Times New Roman"/>
                <a:cs typeface="Times New Roman"/>
                <a:sym typeface="Times New Roman"/>
              </a:rPr>
              <a:t>Disguised Unemployment</a:t>
            </a:r>
            <a:r>
              <a:rPr lang="en-US">
                <a:latin typeface="Times New Roman"/>
                <a:ea typeface="Times New Roman"/>
                <a:cs typeface="Times New Roman"/>
                <a:sym typeface="Times New Roman"/>
              </a:rPr>
              <a:t>: When a work requires the services of five people but engages eight people. Three people are extra. If these three people can be removed without affecting productivity, then these three people are said to be disguisedly unemployed.</a:t>
            </a:r>
            <a:endParaRPr/>
          </a:p>
          <a:p>
            <a:pPr indent="-228600" lvl="0" marL="228600" rtl="0" algn="just">
              <a:lnSpc>
                <a:spcPct val="90000"/>
              </a:lnSpc>
              <a:spcBef>
                <a:spcPts val="1000"/>
              </a:spcBef>
              <a:spcAft>
                <a:spcPts val="0"/>
              </a:spcAft>
              <a:buClr>
                <a:srgbClr val="00B0F0"/>
              </a:buClr>
              <a:buSzPts val="2800"/>
              <a:buChar char="•"/>
            </a:pPr>
            <a:r>
              <a:rPr b="1" lang="en-US" u="sng">
                <a:solidFill>
                  <a:srgbClr val="00B0F0"/>
                </a:solidFill>
                <a:latin typeface="Times New Roman"/>
                <a:ea typeface="Times New Roman"/>
                <a:cs typeface="Times New Roman"/>
                <a:sym typeface="Times New Roman"/>
              </a:rPr>
              <a:t>Educated Unemployment</a:t>
            </a:r>
            <a:r>
              <a:rPr lang="en-US">
                <a:latin typeface="Times New Roman"/>
                <a:ea typeface="Times New Roman"/>
                <a:cs typeface="Times New Roman"/>
                <a:sym typeface="Times New Roman"/>
              </a:rPr>
              <a:t>: when aperson is educated and he is not able to find a suitable and efficient job, then he is an educated unemployed person.</a:t>
            </a:r>
            <a:endParaRPr>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000"/>
              <a:buFont typeface="Times New Roman"/>
              <a:buNone/>
            </a:pPr>
            <a:r>
              <a:rPr b="1" lang="en-US" sz="4000" u="sng">
                <a:solidFill>
                  <a:srgbClr val="FF0000"/>
                </a:solidFill>
                <a:latin typeface="Times New Roman"/>
                <a:ea typeface="Times New Roman"/>
                <a:cs typeface="Times New Roman"/>
                <a:sym typeface="Times New Roman"/>
              </a:rPr>
              <a:t>PART - 1</a:t>
            </a:r>
            <a:br>
              <a:rPr b="1" lang="en-US" sz="4000" u="sng">
                <a:solidFill>
                  <a:srgbClr val="FF0000"/>
                </a:solidFill>
                <a:latin typeface="Times New Roman"/>
                <a:ea typeface="Times New Roman"/>
                <a:cs typeface="Times New Roman"/>
                <a:sym typeface="Times New Roman"/>
              </a:rPr>
            </a:br>
            <a:r>
              <a:rPr b="1" lang="en-US" sz="4000" u="sng">
                <a:solidFill>
                  <a:srgbClr val="FF0000"/>
                </a:solidFill>
                <a:latin typeface="Times New Roman"/>
                <a:ea typeface="Times New Roman"/>
                <a:cs typeface="Times New Roman"/>
                <a:sym typeface="Times New Roman"/>
              </a:rPr>
              <a:t>TOPICS </a:t>
            </a:r>
            <a:endParaRPr b="1" sz="4000" u="sng">
              <a:solidFill>
                <a:srgbClr val="FF0000"/>
              </a:solidFill>
              <a:latin typeface="Times New Roman"/>
              <a:ea typeface="Times New Roman"/>
              <a:cs typeface="Times New Roman"/>
              <a:sym typeface="Times New Roman"/>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50"/>
              </a:buClr>
              <a:buSzPts val="2800"/>
              <a:buChar char="•"/>
            </a:pPr>
            <a:r>
              <a:rPr lang="en-US">
                <a:solidFill>
                  <a:srgbClr val="00B050"/>
                </a:solidFill>
                <a:latin typeface="Times New Roman"/>
                <a:ea typeface="Times New Roman"/>
                <a:cs typeface="Times New Roman"/>
                <a:sym typeface="Times New Roman"/>
              </a:rPr>
              <a:t>MEANING OF RESOURCE</a:t>
            </a:r>
            <a:endParaRPr/>
          </a:p>
          <a:p>
            <a:pPr indent="-228600" lvl="0" marL="228600" rtl="0" algn="l">
              <a:lnSpc>
                <a:spcPct val="90000"/>
              </a:lnSpc>
              <a:spcBef>
                <a:spcPts val="1000"/>
              </a:spcBef>
              <a:spcAft>
                <a:spcPts val="0"/>
              </a:spcAft>
              <a:buClr>
                <a:srgbClr val="00B050"/>
              </a:buClr>
              <a:buSzPts val="2800"/>
              <a:buChar char="•"/>
            </a:pPr>
            <a:r>
              <a:rPr lang="en-US">
                <a:solidFill>
                  <a:srgbClr val="00B050"/>
                </a:solidFill>
                <a:latin typeface="Times New Roman"/>
                <a:ea typeface="Times New Roman"/>
                <a:cs typeface="Times New Roman"/>
                <a:sym typeface="Times New Roman"/>
              </a:rPr>
              <a:t>TYPES OF RESOURCES</a:t>
            </a:r>
            <a:endParaRPr/>
          </a:p>
          <a:p>
            <a:pPr indent="-228600" lvl="0" marL="228600" rtl="0" algn="l">
              <a:lnSpc>
                <a:spcPct val="90000"/>
              </a:lnSpc>
              <a:spcBef>
                <a:spcPts val="1000"/>
              </a:spcBef>
              <a:spcAft>
                <a:spcPts val="0"/>
              </a:spcAft>
              <a:buClr>
                <a:srgbClr val="00B050"/>
              </a:buClr>
              <a:buSzPts val="2800"/>
              <a:buChar char="•"/>
            </a:pPr>
            <a:r>
              <a:rPr lang="en-US">
                <a:solidFill>
                  <a:srgbClr val="00B050"/>
                </a:solidFill>
                <a:latin typeface="Times New Roman"/>
                <a:ea typeface="Times New Roman"/>
                <a:cs typeface="Times New Roman"/>
                <a:sym typeface="Times New Roman"/>
              </a:rPr>
              <a:t>IMPORTANCE OF HUMAN RESOURCE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0000"/>
              </a:buClr>
              <a:buSzPts val="3200"/>
              <a:buFont typeface="Times New Roman"/>
              <a:buNone/>
            </a:pPr>
            <a:r>
              <a:rPr b="1" lang="en-US" sz="3200" u="sng">
                <a:solidFill>
                  <a:srgbClr val="FF0000"/>
                </a:solidFill>
                <a:latin typeface="Times New Roman"/>
                <a:ea typeface="Times New Roman"/>
                <a:cs typeface="Times New Roman"/>
                <a:sym typeface="Times New Roman"/>
              </a:rPr>
              <a:t>EMPLOYMENT SCENARIO IN THE THREE SECTORS</a:t>
            </a:r>
            <a:endParaRPr b="1" sz="3200" u="sng">
              <a:solidFill>
                <a:srgbClr val="FF0000"/>
              </a:solidFill>
              <a:latin typeface="Times New Roman"/>
              <a:ea typeface="Times New Roman"/>
              <a:cs typeface="Times New Roman"/>
              <a:sym typeface="Times New Roman"/>
            </a:endParaRPr>
          </a:p>
        </p:txBody>
      </p:sp>
      <p:sp>
        <p:nvSpPr>
          <p:cNvPr id="201" name="Google Shape;201;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US" u="sng">
                <a:latin typeface="Times New Roman"/>
                <a:ea typeface="Times New Roman"/>
                <a:cs typeface="Times New Roman"/>
                <a:sym typeface="Times New Roman"/>
              </a:rPr>
              <a:t>AGRICULTURE</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Most labour absorbing sector (54.6% of population acc. To 2011 census)</a:t>
            </a:r>
            <a:endParaRPr/>
          </a:p>
          <a:p>
            <a:pPr indent="-228600" lvl="0" marL="228600" rtl="0" algn="l">
              <a:lnSpc>
                <a:spcPct val="90000"/>
              </a:lnSpc>
              <a:spcBef>
                <a:spcPts val="1000"/>
              </a:spcBef>
              <a:spcAft>
                <a:spcPts val="0"/>
              </a:spcAft>
              <a:buClr>
                <a:schemeClr val="dk1"/>
              </a:buClr>
              <a:buSzPts val="2800"/>
              <a:buChar char="•"/>
            </a:pPr>
            <a:r>
              <a:rPr b="1" lang="en-US" u="sng">
                <a:latin typeface="Times New Roman"/>
                <a:ea typeface="Times New Roman"/>
                <a:cs typeface="Times New Roman"/>
                <a:sym typeface="Times New Roman"/>
              </a:rPr>
              <a:t>SECONDARY SECTOR</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Small scale enterprise absorbs the most labour force in secondary sector</a:t>
            </a:r>
            <a:endParaRPr/>
          </a:p>
          <a:p>
            <a:pPr indent="-228600" lvl="0" marL="228600" rtl="0" algn="l">
              <a:lnSpc>
                <a:spcPct val="90000"/>
              </a:lnSpc>
              <a:spcBef>
                <a:spcPts val="1000"/>
              </a:spcBef>
              <a:spcAft>
                <a:spcPts val="0"/>
              </a:spcAft>
              <a:buClr>
                <a:schemeClr val="dk1"/>
              </a:buClr>
              <a:buSzPts val="2800"/>
              <a:buChar char="•"/>
            </a:pPr>
            <a:r>
              <a:rPr b="1" lang="en-US" u="sng">
                <a:latin typeface="Times New Roman"/>
                <a:ea typeface="Times New Roman"/>
                <a:cs typeface="Times New Roman"/>
                <a:sym typeface="Times New Roman"/>
              </a:rPr>
              <a:t>TERTIARY SECTOR</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Share of services in employment in 2014 is 28.7%</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Key driver of economic growth</a:t>
            </a:r>
            <a:endParaRPr/>
          </a:p>
          <a:p>
            <a:pPr indent="-50800" lvl="0" marL="228600" rtl="0" algn="l">
              <a:lnSpc>
                <a:spcPct val="90000"/>
              </a:lnSpc>
              <a:spcBef>
                <a:spcPts val="1000"/>
              </a:spcBef>
              <a:spcAft>
                <a:spcPts val="0"/>
              </a:spcAft>
              <a:buClr>
                <a:schemeClr val="dk1"/>
              </a:buClr>
              <a:buSzPts val="2800"/>
              <a:buNone/>
            </a:pPr>
            <a:r>
              <a:t/>
            </a:r>
            <a:endParaRPr>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000"/>
              <a:buFont typeface="Times New Roman"/>
              <a:buNone/>
            </a:pPr>
            <a:r>
              <a:rPr b="1" lang="en-US" sz="4000" u="sng">
                <a:solidFill>
                  <a:srgbClr val="FF0000"/>
                </a:solidFill>
                <a:latin typeface="Times New Roman"/>
                <a:ea typeface="Times New Roman"/>
                <a:cs typeface="Times New Roman"/>
                <a:sym typeface="Times New Roman"/>
              </a:rPr>
              <a:t>EMPLOYMENT GENERATION</a:t>
            </a:r>
            <a:endParaRPr b="1" sz="4000" u="sng">
              <a:solidFill>
                <a:srgbClr val="FF0000"/>
              </a:solidFill>
              <a:latin typeface="Times New Roman"/>
              <a:ea typeface="Times New Roman"/>
              <a:cs typeface="Times New Roman"/>
              <a:sym typeface="Times New Roman"/>
            </a:endParaRPr>
          </a:p>
        </p:txBody>
      </p:sp>
      <p:sp>
        <p:nvSpPr>
          <p:cNvPr id="207" name="Google Shape;207;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en-US">
                <a:latin typeface="Times New Roman"/>
                <a:ea typeface="Times New Roman"/>
                <a:cs typeface="Times New Roman"/>
                <a:sym typeface="Times New Roman"/>
              </a:rPr>
              <a:t>More investment in agriculture and related activities</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Development of infrastructure</a:t>
            </a:r>
            <a:endParaRPr/>
          </a:p>
          <a:p>
            <a:pPr indent="-228600" lvl="0" marL="228600" rtl="0" algn="just">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Providing of loans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400"/>
              <a:buFont typeface="Times New Roman"/>
              <a:buNone/>
            </a:pPr>
            <a:r>
              <a:rPr b="1" lang="en-US" u="sng">
                <a:solidFill>
                  <a:srgbClr val="FF0000"/>
                </a:solidFill>
                <a:latin typeface="Times New Roman"/>
                <a:ea typeface="Times New Roman"/>
                <a:cs typeface="Times New Roman"/>
                <a:sym typeface="Times New Roman"/>
              </a:rPr>
              <a:t>MEANING OF RESOURCE</a:t>
            </a:r>
            <a:endParaRPr b="1" u="sng">
              <a:solidFill>
                <a:srgbClr val="FF0000"/>
              </a:solidFill>
              <a:latin typeface="Times New Roman"/>
              <a:ea typeface="Times New Roman"/>
              <a:cs typeface="Times New Roman"/>
              <a:sym typeface="Times New Roman"/>
            </a:endParaRPr>
          </a:p>
        </p:txBody>
      </p:sp>
      <p:sp>
        <p:nvSpPr>
          <p:cNvPr id="97" name="Google Shape;9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00B0F0"/>
              </a:buClr>
              <a:buSzPts val="2000"/>
              <a:buChar char="•"/>
            </a:pPr>
            <a:r>
              <a:rPr b="1" lang="en-US" sz="2000">
                <a:solidFill>
                  <a:srgbClr val="00B0F0"/>
                </a:solidFill>
                <a:latin typeface="Courier New"/>
                <a:ea typeface="Courier New"/>
                <a:cs typeface="Courier New"/>
                <a:sym typeface="Courier New"/>
              </a:rPr>
              <a:t>RESOURCE IS ANYTHING THAT CAN BE USED TO SATISFY A NEED / WANT.</a:t>
            </a:r>
            <a:endParaRPr/>
          </a:p>
          <a:p>
            <a:pPr indent="-228600" lvl="0" marL="228600" rtl="0" algn="just">
              <a:lnSpc>
                <a:spcPct val="90000"/>
              </a:lnSpc>
              <a:spcBef>
                <a:spcPts val="1000"/>
              </a:spcBef>
              <a:spcAft>
                <a:spcPts val="0"/>
              </a:spcAft>
              <a:buClr>
                <a:srgbClr val="00B0F0"/>
              </a:buClr>
              <a:buSzPts val="2000"/>
              <a:buChar char="•"/>
            </a:pPr>
            <a:r>
              <a:rPr b="1" lang="en-US" sz="2000">
                <a:solidFill>
                  <a:srgbClr val="00B0F0"/>
                </a:solidFill>
                <a:latin typeface="Courier New"/>
                <a:ea typeface="Courier New"/>
                <a:cs typeface="Courier New"/>
                <a:sym typeface="Courier New"/>
              </a:rPr>
              <a:t>EXAMPLE: MOBILE PHONES HELPS US IN CONNECTING PEOPLE. THEREFORE, MOBILE PHONE IS A RESOURCE. OTHER EXAMPLES INCLUDE WATER, FOREST, SOIL, LAPTOP, ETC.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4000"/>
              <a:buFont typeface="Times New Roman"/>
              <a:buNone/>
            </a:pPr>
            <a:r>
              <a:rPr b="1" lang="en-US" sz="4000" u="sng">
                <a:solidFill>
                  <a:srgbClr val="00B050"/>
                </a:solidFill>
                <a:latin typeface="Times New Roman"/>
                <a:ea typeface="Times New Roman"/>
                <a:cs typeface="Times New Roman"/>
                <a:sym typeface="Times New Roman"/>
              </a:rPr>
              <a:t>TYPES OF RESOURCES</a:t>
            </a:r>
            <a:br>
              <a:rPr b="1" lang="en-US" sz="4000" u="sng">
                <a:solidFill>
                  <a:srgbClr val="FF0000"/>
                </a:solidFill>
                <a:latin typeface="Times New Roman"/>
                <a:ea typeface="Times New Roman"/>
                <a:cs typeface="Times New Roman"/>
                <a:sym typeface="Times New Roman"/>
              </a:rPr>
            </a:br>
            <a:endParaRPr b="1" sz="4000" u="sng">
              <a:solidFill>
                <a:srgbClr val="FF0000"/>
              </a:solidFill>
              <a:latin typeface="Times New Roman"/>
              <a:ea typeface="Times New Roman"/>
              <a:cs typeface="Times New Roman"/>
              <a:sym typeface="Times New Roman"/>
            </a:endParaRPr>
          </a:p>
        </p:txBody>
      </p:sp>
      <p:sp>
        <p:nvSpPr>
          <p:cNvPr id="103" name="Google Shape;10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FF0000"/>
              </a:buClr>
              <a:buSzPts val="2800"/>
              <a:buChar char="•"/>
            </a:pPr>
            <a:r>
              <a:rPr b="1" lang="en-US" u="sng">
                <a:solidFill>
                  <a:srgbClr val="FF0000"/>
                </a:solidFill>
                <a:latin typeface="Times New Roman"/>
                <a:ea typeface="Times New Roman"/>
                <a:cs typeface="Times New Roman"/>
                <a:sym typeface="Times New Roman"/>
              </a:rPr>
              <a:t>NATURAL RESOURCE</a:t>
            </a:r>
            <a:r>
              <a:rPr b="1" lang="en-US">
                <a:solidFill>
                  <a:srgbClr val="FF0000"/>
                </a:solidFill>
                <a:latin typeface="Times New Roman"/>
                <a:ea typeface="Times New Roman"/>
                <a:cs typeface="Times New Roman"/>
                <a:sym typeface="Times New Roman"/>
              </a:rPr>
              <a:t>: -</a:t>
            </a:r>
            <a:r>
              <a:rPr b="1" lang="en-US">
                <a:solidFill>
                  <a:schemeClr val="accent1"/>
                </a:solidFill>
                <a:latin typeface="Times New Roman"/>
                <a:ea typeface="Times New Roman"/>
                <a:cs typeface="Times New Roman"/>
                <a:sym typeface="Times New Roman"/>
              </a:rPr>
              <a:t> </a:t>
            </a:r>
            <a:r>
              <a:rPr b="1" lang="en-US">
                <a:solidFill>
                  <a:srgbClr val="0C0C0C"/>
                </a:solidFill>
                <a:latin typeface="Times New Roman"/>
                <a:ea typeface="Times New Roman"/>
                <a:cs typeface="Times New Roman"/>
                <a:sym typeface="Times New Roman"/>
              </a:rPr>
              <a:t>Resources that are drawn from nature and used without much modification are known as Natural Resources.</a:t>
            </a:r>
            <a:endParaRPr/>
          </a:p>
          <a:p>
            <a:pPr indent="-228600" lvl="0" marL="228600" rtl="0" algn="just">
              <a:lnSpc>
                <a:spcPct val="90000"/>
              </a:lnSpc>
              <a:spcBef>
                <a:spcPts val="1000"/>
              </a:spcBef>
              <a:spcAft>
                <a:spcPts val="0"/>
              </a:spcAft>
              <a:buClr>
                <a:srgbClr val="FF0000"/>
              </a:buClr>
              <a:buSzPts val="2800"/>
              <a:buChar char="•"/>
            </a:pPr>
            <a:r>
              <a:rPr b="1" lang="en-US" u="sng">
                <a:solidFill>
                  <a:srgbClr val="FF0000"/>
                </a:solidFill>
                <a:latin typeface="Times New Roman"/>
                <a:ea typeface="Times New Roman"/>
                <a:cs typeface="Times New Roman"/>
                <a:sym typeface="Times New Roman"/>
              </a:rPr>
              <a:t>HUMAN MADE RESOURCE</a:t>
            </a:r>
            <a:r>
              <a:rPr b="1" lang="en-US">
                <a:solidFill>
                  <a:srgbClr val="FF0000"/>
                </a:solidFill>
                <a:latin typeface="Times New Roman"/>
                <a:ea typeface="Times New Roman"/>
                <a:cs typeface="Times New Roman"/>
                <a:sym typeface="Times New Roman"/>
              </a:rPr>
              <a:t>: - </a:t>
            </a:r>
            <a:r>
              <a:rPr b="1" lang="en-US">
                <a:latin typeface="Times New Roman"/>
                <a:ea typeface="Times New Roman"/>
                <a:cs typeface="Times New Roman"/>
                <a:sym typeface="Times New Roman"/>
              </a:rPr>
              <a:t>People use natural resources to make buildings bridges, roads, machinery, vehicles, etc. These are made by man for various uses and are human made resources. </a:t>
            </a:r>
            <a:r>
              <a:rPr b="1" lang="en-US">
                <a:solidFill>
                  <a:schemeClr val="accent1"/>
                </a:solidFill>
                <a:latin typeface="Times New Roman"/>
                <a:ea typeface="Times New Roman"/>
                <a:cs typeface="Times New Roman"/>
                <a:sym typeface="Times New Roman"/>
              </a:rPr>
              <a:t> </a:t>
            </a:r>
            <a:endParaRPr/>
          </a:p>
          <a:p>
            <a:pPr indent="-228600" lvl="0" marL="228600" rtl="0" algn="just">
              <a:lnSpc>
                <a:spcPct val="90000"/>
              </a:lnSpc>
              <a:spcBef>
                <a:spcPts val="1000"/>
              </a:spcBef>
              <a:spcAft>
                <a:spcPts val="0"/>
              </a:spcAft>
              <a:buClr>
                <a:srgbClr val="FF0000"/>
              </a:buClr>
              <a:buSzPts val="2800"/>
              <a:buChar char="•"/>
            </a:pPr>
            <a:r>
              <a:rPr b="1" lang="en-US" u="sng">
                <a:solidFill>
                  <a:srgbClr val="FF0000"/>
                </a:solidFill>
                <a:latin typeface="Times New Roman"/>
                <a:ea typeface="Times New Roman"/>
                <a:cs typeface="Times New Roman"/>
                <a:sym typeface="Times New Roman"/>
              </a:rPr>
              <a:t>HUMAN RESOURCE </a:t>
            </a:r>
            <a:r>
              <a:rPr b="1" lang="en-US">
                <a:solidFill>
                  <a:srgbClr val="FF0000"/>
                </a:solidFill>
                <a:latin typeface="Times New Roman"/>
                <a:ea typeface="Times New Roman"/>
                <a:cs typeface="Times New Roman"/>
                <a:sym typeface="Times New Roman"/>
              </a:rPr>
              <a:t>: - </a:t>
            </a:r>
            <a:r>
              <a:rPr b="1" lang="en-US">
                <a:solidFill>
                  <a:srgbClr val="0C0C0C"/>
                </a:solidFill>
                <a:latin typeface="Times New Roman"/>
                <a:ea typeface="Times New Roman"/>
                <a:cs typeface="Times New Roman"/>
                <a:sym typeface="Times New Roman"/>
              </a:rPr>
              <a:t>It refers to the number (quantity) and ability (mental and physical) of the people.</a:t>
            </a:r>
            <a:endParaRPr b="1">
              <a:solidFill>
                <a:srgbClr val="0C0C0C"/>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400"/>
              <a:buFont typeface="Courier New"/>
              <a:buNone/>
            </a:pPr>
            <a:r>
              <a:rPr b="1" lang="en-US" u="sng">
                <a:solidFill>
                  <a:srgbClr val="FF0000"/>
                </a:solidFill>
                <a:latin typeface="Courier New"/>
                <a:ea typeface="Courier New"/>
                <a:cs typeface="Courier New"/>
                <a:sym typeface="Courier New"/>
              </a:rPr>
              <a:t>IMPORTANCE OF HUMAN RESOURCE</a:t>
            </a:r>
            <a:endParaRPr b="1" u="sng">
              <a:solidFill>
                <a:srgbClr val="FF0000"/>
              </a:solidFill>
              <a:latin typeface="Courier New"/>
              <a:ea typeface="Courier New"/>
              <a:cs typeface="Courier New"/>
              <a:sym typeface="Courier New"/>
            </a:endParaRPr>
          </a:p>
        </p:txBody>
      </p:sp>
      <p:sp>
        <p:nvSpPr>
          <p:cNvPr id="109" name="Google Shape;109;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accent1"/>
              </a:buClr>
              <a:buSzPts val="2800"/>
              <a:buChar char="•"/>
            </a:pPr>
            <a:r>
              <a:rPr b="1" lang="en-US">
                <a:solidFill>
                  <a:schemeClr val="accent1"/>
                </a:solidFill>
                <a:latin typeface="Corbel"/>
                <a:ea typeface="Corbel"/>
                <a:cs typeface="Corbel"/>
                <a:sym typeface="Corbel"/>
              </a:rPr>
              <a:t>When the population of a country is given education, training and medical facilities then it becomes </a:t>
            </a:r>
            <a:r>
              <a:rPr b="1" lang="en-US" u="sng">
                <a:solidFill>
                  <a:srgbClr val="00B050"/>
                </a:solidFill>
                <a:latin typeface="Corbel"/>
                <a:ea typeface="Corbel"/>
                <a:cs typeface="Corbel"/>
                <a:sym typeface="Corbel"/>
              </a:rPr>
              <a:t>human capital</a:t>
            </a:r>
            <a:r>
              <a:rPr b="1" lang="en-US">
                <a:latin typeface="Corbel"/>
                <a:ea typeface="Corbel"/>
                <a:cs typeface="Corbel"/>
                <a:sym typeface="Corbel"/>
              </a:rPr>
              <a:t>.  </a:t>
            </a:r>
            <a:endParaRPr/>
          </a:p>
          <a:p>
            <a:pPr indent="-228600" lvl="0" marL="228600" rtl="0" algn="just">
              <a:lnSpc>
                <a:spcPct val="90000"/>
              </a:lnSpc>
              <a:spcBef>
                <a:spcPts val="1000"/>
              </a:spcBef>
              <a:spcAft>
                <a:spcPts val="0"/>
              </a:spcAft>
              <a:buClr>
                <a:schemeClr val="accent1"/>
              </a:buClr>
              <a:buSzPts val="2800"/>
              <a:buChar char="•"/>
            </a:pPr>
            <a:r>
              <a:rPr b="1" lang="en-US">
                <a:solidFill>
                  <a:schemeClr val="accent1"/>
                </a:solidFill>
                <a:latin typeface="Corbel"/>
                <a:ea typeface="Corbel"/>
                <a:cs typeface="Corbel"/>
                <a:sym typeface="Corbel"/>
              </a:rPr>
              <a:t>Human resource shows its ability to contribute to the creation of the </a:t>
            </a:r>
            <a:r>
              <a:rPr b="1" lang="en-US" u="sng">
                <a:solidFill>
                  <a:srgbClr val="00B050"/>
                </a:solidFill>
                <a:latin typeface="Corbel"/>
                <a:ea typeface="Corbel"/>
                <a:cs typeface="Corbel"/>
                <a:sym typeface="Corbel"/>
              </a:rPr>
              <a:t>Gross National Product (GNP)</a:t>
            </a:r>
            <a:r>
              <a:rPr b="1" lang="en-US">
                <a:latin typeface="Corbel"/>
                <a:ea typeface="Corbel"/>
                <a:cs typeface="Corbel"/>
                <a:sym typeface="Corbel"/>
              </a:rPr>
              <a:t>.</a:t>
            </a:r>
            <a:endParaRPr/>
          </a:p>
          <a:p>
            <a:pPr indent="-228600" lvl="0" marL="228600" rtl="0" algn="just">
              <a:lnSpc>
                <a:spcPct val="90000"/>
              </a:lnSpc>
              <a:spcBef>
                <a:spcPts val="1000"/>
              </a:spcBef>
              <a:spcAft>
                <a:spcPts val="0"/>
              </a:spcAft>
              <a:buClr>
                <a:schemeClr val="accent1"/>
              </a:buClr>
              <a:buSzPts val="2800"/>
              <a:buChar char="•"/>
            </a:pPr>
            <a:r>
              <a:rPr b="1" lang="en-US">
                <a:solidFill>
                  <a:schemeClr val="accent1"/>
                </a:solidFill>
                <a:latin typeface="Corbel"/>
                <a:ea typeface="Corbel"/>
                <a:cs typeface="Corbel"/>
                <a:sym typeface="Corbel"/>
              </a:rPr>
              <a:t>Education, training and medical facilities added to the quality of labour. This enhances his total productivity and contribute to the economic growth.</a:t>
            </a:r>
            <a:endParaRPr/>
          </a:p>
          <a:p>
            <a:pPr indent="-228600" lvl="0" marL="228600" rtl="0" algn="just">
              <a:lnSpc>
                <a:spcPct val="90000"/>
              </a:lnSpc>
              <a:spcBef>
                <a:spcPts val="1000"/>
              </a:spcBef>
              <a:spcAft>
                <a:spcPts val="0"/>
              </a:spcAft>
              <a:buClr>
                <a:schemeClr val="accent1"/>
              </a:buClr>
              <a:buSzPts val="2800"/>
              <a:buChar char="•"/>
            </a:pPr>
            <a:r>
              <a:rPr b="1" lang="en-US">
                <a:solidFill>
                  <a:schemeClr val="accent1"/>
                </a:solidFill>
                <a:latin typeface="Corbel"/>
                <a:ea typeface="Corbel"/>
                <a:cs typeface="Corbel"/>
                <a:sym typeface="Corbel"/>
              </a:rPr>
              <a:t>Human capital is superior to other resources like land and physical capital as human resource can make use of land and capital.</a:t>
            </a:r>
            <a:endParaRPr/>
          </a:p>
          <a:p>
            <a:pPr indent="-50800" lvl="0" marL="228600" rtl="0" algn="just">
              <a:lnSpc>
                <a:spcPct val="90000"/>
              </a:lnSpc>
              <a:spcBef>
                <a:spcPts val="1000"/>
              </a:spcBef>
              <a:spcAft>
                <a:spcPts val="0"/>
              </a:spcAft>
              <a:buClr>
                <a:schemeClr val="dk1"/>
              </a:buClr>
              <a:buSzPts val="2800"/>
              <a:buNone/>
            </a:pPr>
            <a:r>
              <a:t/>
            </a:r>
            <a:endParaRPr b="1">
              <a:latin typeface="Courier New"/>
              <a:ea typeface="Courier New"/>
              <a:cs typeface="Courier New"/>
              <a:sym typeface="Courier New"/>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4000"/>
              <a:buFont typeface="Courier New"/>
              <a:buNone/>
            </a:pPr>
            <a:r>
              <a:rPr b="1" lang="en-US" sz="4000" u="sng">
                <a:solidFill>
                  <a:srgbClr val="FF0000"/>
                </a:solidFill>
                <a:latin typeface="Courier New"/>
                <a:ea typeface="Courier New"/>
                <a:cs typeface="Courier New"/>
                <a:sym typeface="Courier New"/>
              </a:rPr>
              <a:t>IMPORTANCE OF HUMAN RESOURCE</a:t>
            </a:r>
            <a:endParaRPr b="1" sz="4000" u="sng">
              <a:solidFill>
                <a:srgbClr val="FF0000"/>
              </a:solidFill>
              <a:latin typeface="Courier New"/>
              <a:ea typeface="Courier New"/>
              <a:cs typeface="Courier New"/>
              <a:sym typeface="Courier New"/>
            </a:endParaRPr>
          </a:p>
        </p:txBody>
      </p:sp>
      <p:sp>
        <p:nvSpPr>
          <p:cNvPr id="115" name="Google Shape;115;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accent1"/>
              </a:buClr>
              <a:buSzPts val="2800"/>
              <a:buChar char="•"/>
            </a:pPr>
            <a:r>
              <a:rPr lang="en-US">
                <a:solidFill>
                  <a:schemeClr val="accent1"/>
                </a:solidFill>
              </a:rPr>
              <a:t>Society also gains indirectly because the advantages of more educated or a healthier population spreads to those who themselves were not directly educated or given healthcare.</a:t>
            </a:r>
            <a:endParaRPr/>
          </a:p>
          <a:p>
            <a:pPr indent="-228600" lvl="0" marL="228600" rtl="0" algn="just">
              <a:lnSpc>
                <a:spcPct val="90000"/>
              </a:lnSpc>
              <a:spcBef>
                <a:spcPts val="1000"/>
              </a:spcBef>
              <a:spcAft>
                <a:spcPts val="0"/>
              </a:spcAft>
              <a:buClr>
                <a:schemeClr val="dk1"/>
              </a:buClr>
              <a:buSzPts val="2800"/>
              <a:buChar char="•"/>
            </a:pPr>
            <a:r>
              <a:rPr lang="en-US"/>
              <a:t>Improving the quality of people’s skill so that they are able to create more resources is known as </a:t>
            </a:r>
            <a:r>
              <a:rPr b="1" lang="en-US">
                <a:solidFill>
                  <a:srgbClr val="7030A0"/>
                </a:solidFill>
              </a:rPr>
              <a:t>Human Resource Development(HRD)</a:t>
            </a:r>
            <a:r>
              <a:rPr lang="en-US"/>
              <a:t>.</a:t>
            </a:r>
            <a:endParaRPr/>
          </a:p>
          <a:p>
            <a:pPr indent="-228600" lvl="0" marL="228600" rtl="0" algn="just">
              <a:lnSpc>
                <a:spcPct val="90000"/>
              </a:lnSpc>
              <a:spcBef>
                <a:spcPts val="1000"/>
              </a:spcBef>
              <a:spcAft>
                <a:spcPts val="0"/>
              </a:spcAft>
              <a:buClr>
                <a:schemeClr val="dk1"/>
              </a:buClr>
              <a:buSzPts val="2800"/>
              <a:buChar char="•"/>
            </a:pPr>
            <a:r>
              <a:rPr lang="en-US"/>
              <a:t>HRD Ministry was created in 1985 to improve people’s skill.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3200"/>
              <a:buFont typeface="Times New Roman"/>
              <a:buNone/>
            </a:pPr>
            <a:r>
              <a:rPr b="1" lang="en-US" sz="3200" u="sng">
                <a:solidFill>
                  <a:srgbClr val="FF0000"/>
                </a:solidFill>
                <a:latin typeface="Times New Roman"/>
                <a:ea typeface="Times New Roman"/>
                <a:cs typeface="Times New Roman"/>
                <a:sym typeface="Times New Roman"/>
              </a:rPr>
              <a:t>CLASSIFICATION OF ACTIVITIES INTO SECTORS</a:t>
            </a:r>
            <a:endParaRPr b="1" sz="3200" u="sng">
              <a:solidFill>
                <a:srgbClr val="FF0000"/>
              </a:solidFill>
              <a:latin typeface="Times New Roman"/>
              <a:ea typeface="Times New Roman"/>
              <a:cs typeface="Times New Roman"/>
              <a:sym typeface="Times New Roman"/>
            </a:endParaRPr>
          </a:p>
        </p:txBody>
      </p:sp>
      <p:sp>
        <p:nvSpPr>
          <p:cNvPr id="121" name="Google Shape;121;p7"/>
          <p:cNvSpPr txBox="1"/>
          <p:nvPr>
            <p:ph idx="1" type="body"/>
          </p:nvPr>
        </p:nvSpPr>
        <p:spPr>
          <a:xfrm>
            <a:off x="838200" y="1690688"/>
            <a:ext cx="10515600" cy="4524582"/>
          </a:xfrm>
          <a:prstGeom prst="rect">
            <a:avLst/>
          </a:prstGeom>
          <a:noFill/>
          <a:ln>
            <a:noFill/>
          </a:ln>
        </p:spPr>
        <p:txBody>
          <a:bodyPr anchorCtr="0" anchor="t" bIns="45700" lIns="91425" spcFirstLastPara="1" rIns="91425" wrap="square" tIns="45700">
            <a:noAutofit/>
          </a:bodyPr>
          <a:lstStyle/>
          <a:p>
            <a:pPr indent="-228600" lvl="0" marL="228600" rtl="0" algn="just">
              <a:lnSpc>
                <a:spcPct val="90000"/>
              </a:lnSpc>
              <a:spcBef>
                <a:spcPts val="0"/>
              </a:spcBef>
              <a:spcAft>
                <a:spcPts val="0"/>
              </a:spcAft>
              <a:buClr>
                <a:srgbClr val="00B0F0"/>
              </a:buClr>
              <a:buSzPts val="2400"/>
              <a:buChar char="•"/>
            </a:pPr>
            <a:r>
              <a:rPr b="1" lang="en-US" sz="2400" u="sng">
                <a:solidFill>
                  <a:srgbClr val="00B0F0"/>
                </a:solidFill>
                <a:latin typeface="Times New Roman"/>
                <a:ea typeface="Times New Roman"/>
                <a:cs typeface="Times New Roman"/>
                <a:sym typeface="Times New Roman"/>
              </a:rPr>
              <a:t>PRIMARY SECTOR</a:t>
            </a:r>
            <a:endParaRPr/>
          </a:p>
          <a:p>
            <a:pPr indent="-228600" lvl="0" marL="228600" rtl="0" algn="just">
              <a:lnSpc>
                <a:spcPct val="90000"/>
              </a:lnSpc>
              <a:spcBef>
                <a:spcPts val="1000"/>
              </a:spcBef>
              <a:spcAft>
                <a:spcPts val="0"/>
              </a:spcAft>
              <a:buClr>
                <a:schemeClr val="dk1"/>
              </a:buClr>
              <a:buSzPts val="2400"/>
              <a:buChar char="•"/>
            </a:pPr>
            <a:r>
              <a:rPr b="1" lang="en-US" sz="2400">
                <a:latin typeface="Times New Roman"/>
                <a:ea typeface="Times New Roman"/>
                <a:cs typeface="Times New Roman"/>
                <a:sym typeface="Times New Roman"/>
              </a:rPr>
              <a:t>Primary sector is concerned with the utilization of raw materials from nature</a:t>
            </a:r>
            <a:endParaRPr/>
          </a:p>
          <a:p>
            <a:pPr indent="-228600" lvl="0" marL="228600" rtl="0" algn="just">
              <a:lnSpc>
                <a:spcPct val="90000"/>
              </a:lnSpc>
              <a:spcBef>
                <a:spcPts val="1000"/>
              </a:spcBef>
              <a:spcAft>
                <a:spcPts val="0"/>
              </a:spcAft>
              <a:buClr>
                <a:schemeClr val="dk1"/>
              </a:buClr>
              <a:buSzPts val="2400"/>
              <a:buChar char="•"/>
            </a:pPr>
            <a:r>
              <a:rPr b="1" lang="en-US" sz="2400">
                <a:latin typeface="Times New Roman"/>
                <a:ea typeface="Times New Roman"/>
                <a:cs typeface="Times New Roman"/>
                <a:sym typeface="Times New Roman"/>
              </a:rPr>
              <a:t>Includes agriculture, mining, forestry, poultry farming, fishing, hunting and food gathering.</a:t>
            </a:r>
            <a:endParaRPr/>
          </a:p>
          <a:p>
            <a:pPr indent="-228600" lvl="0" marL="228600" rtl="0" algn="just">
              <a:lnSpc>
                <a:spcPct val="90000"/>
              </a:lnSpc>
              <a:spcBef>
                <a:spcPts val="1000"/>
              </a:spcBef>
              <a:spcAft>
                <a:spcPts val="0"/>
              </a:spcAft>
              <a:buClr>
                <a:srgbClr val="00B0F0"/>
              </a:buClr>
              <a:buSzPts val="2400"/>
              <a:buChar char="•"/>
            </a:pPr>
            <a:r>
              <a:rPr b="1" lang="en-US" sz="2400" u="sng">
                <a:solidFill>
                  <a:srgbClr val="00B0F0"/>
                </a:solidFill>
                <a:latin typeface="Times New Roman"/>
                <a:ea typeface="Times New Roman"/>
                <a:cs typeface="Times New Roman"/>
                <a:sym typeface="Times New Roman"/>
              </a:rPr>
              <a:t>SECONDARY SECTOR</a:t>
            </a:r>
            <a:endParaRPr/>
          </a:p>
          <a:p>
            <a:pPr indent="-228600" lvl="0" marL="228600" rtl="0" algn="l">
              <a:lnSpc>
                <a:spcPct val="90000"/>
              </a:lnSpc>
              <a:spcBef>
                <a:spcPts val="1000"/>
              </a:spcBef>
              <a:spcAft>
                <a:spcPts val="0"/>
              </a:spcAft>
              <a:buClr>
                <a:schemeClr val="dk1"/>
              </a:buClr>
              <a:buSzPts val="2400"/>
              <a:buChar char="•"/>
            </a:pPr>
            <a:r>
              <a:rPr b="1" lang="en-US" sz="2400">
                <a:latin typeface="Times New Roman"/>
                <a:ea typeface="Times New Roman"/>
                <a:cs typeface="Times New Roman"/>
                <a:sym typeface="Times New Roman"/>
              </a:rPr>
              <a:t>Manufactures finished goods. </a:t>
            </a:r>
            <a:endParaRPr/>
          </a:p>
          <a:p>
            <a:pPr indent="-228600" lvl="0" marL="228600" rtl="0" algn="l">
              <a:lnSpc>
                <a:spcPct val="90000"/>
              </a:lnSpc>
              <a:spcBef>
                <a:spcPts val="1000"/>
              </a:spcBef>
              <a:spcAft>
                <a:spcPts val="0"/>
              </a:spcAft>
              <a:buClr>
                <a:schemeClr val="dk1"/>
              </a:buClr>
              <a:buSzPts val="2400"/>
              <a:buChar char="•"/>
            </a:pPr>
            <a:r>
              <a:rPr b="1" lang="en-US" sz="2400">
                <a:latin typeface="Times New Roman"/>
                <a:ea typeface="Times New Roman"/>
                <a:cs typeface="Times New Roman"/>
                <a:sym typeface="Times New Roman"/>
              </a:rPr>
              <a:t>It uses the output of the primary sector</a:t>
            </a:r>
            <a:endParaRPr/>
          </a:p>
          <a:p>
            <a:pPr indent="-228600" lvl="0" marL="228600" rtl="0" algn="l">
              <a:lnSpc>
                <a:spcPct val="90000"/>
              </a:lnSpc>
              <a:spcBef>
                <a:spcPts val="1000"/>
              </a:spcBef>
              <a:spcAft>
                <a:spcPts val="0"/>
              </a:spcAft>
              <a:buClr>
                <a:schemeClr val="dk1"/>
              </a:buClr>
              <a:buSzPts val="2400"/>
              <a:buChar char="•"/>
            </a:pPr>
            <a:r>
              <a:rPr b="1" lang="en-US" sz="2400">
                <a:latin typeface="Times New Roman"/>
                <a:ea typeface="Times New Roman"/>
                <a:cs typeface="Times New Roman"/>
                <a:sym typeface="Times New Roman"/>
              </a:rPr>
              <a:t>Includes automobile production, breweries and bottling, construction, ship building, etc.</a:t>
            </a:r>
            <a:endParaRPr b="1" sz="24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3200"/>
              <a:buFont typeface="Times New Roman"/>
              <a:buNone/>
            </a:pPr>
            <a:r>
              <a:rPr b="1" lang="en-US" sz="3200" u="sng">
                <a:solidFill>
                  <a:srgbClr val="FF0000"/>
                </a:solidFill>
                <a:latin typeface="Times New Roman"/>
                <a:ea typeface="Times New Roman"/>
                <a:cs typeface="Times New Roman"/>
                <a:sym typeface="Times New Roman"/>
              </a:rPr>
              <a:t>CLASSIFICATION OF ACTIVITIES INTO SECTORS</a:t>
            </a:r>
            <a:endParaRPr sz="3200">
              <a:latin typeface="Times New Roman"/>
              <a:ea typeface="Times New Roman"/>
              <a:cs typeface="Times New Roman"/>
              <a:sym typeface="Times New Roman"/>
            </a:endParaRPr>
          </a:p>
        </p:txBody>
      </p:sp>
      <p:sp>
        <p:nvSpPr>
          <p:cNvPr id="127" name="Google Shape;127;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F0"/>
              </a:buClr>
              <a:buSzPts val="2400"/>
              <a:buChar char="•"/>
            </a:pPr>
            <a:r>
              <a:rPr b="1" lang="en-US" sz="2400" u="sng">
                <a:solidFill>
                  <a:srgbClr val="00B0F0"/>
                </a:solidFill>
                <a:latin typeface="Times New Roman"/>
                <a:ea typeface="Times New Roman"/>
                <a:cs typeface="Times New Roman"/>
                <a:sym typeface="Times New Roman"/>
              </a:rPr>
              <a:t>TERTIARY SECTOR</a:t>
            </a:r>
            <a:endParaRPr/>
          </a:p>
          <a:p>
            <a:pPr indent="-228600" lvl="0" marL="228600" rtl="0" algn="just">
              <a:lnSpc>
                <a:spcPct val="90000"/>
              </a:lnSpc>
              <a:spcBef>
                <a:spcPts val="1000"/>
              </a:spcBef>
              <a:spcAft>
                <a:spcPts val="0"/>
              </a:spcAft>
              <a:buClr>
                <a:schemeClr val="dk1"/>
              </a:buClr>
              <a:buSzPts val="2400"/>
              <a:buChar char="•"/>
            </a:pPr>
            <a:r>
              <a:rPr lang="en-US" sz="2400">
                <a:latin typeface="Times New Roman"/>
                <a:ea typeface="Times New Roman"/>
                <a:cs typeface="Times New Roman"/>
                <a:sym typeface="Times New Roman"/>
              </a:rPr>
              <a:t>It is also called service sector. It provides services to the general population and business. </a:t>
            </a:r>
            <a:endParaRPr/>
          </a:p>
          <a:p>
            <a:pPr indent="-228600" lvl="0" marL="228600" rtl="0" algn="just">
              <a:lnSpc>
                <a:spcPct val="90000"/>
              </a:lnSpc>
              <a:spcBef>
                <a:spcPts val="1000"/>
              </a:spcBef>
              <a:spcAft>
                <a:spcPts val="0"/>
              </a:spcAft>
              <a:buClr>
                <a:schemeClr val="dk1"/>
              </a:buClr>
              <a:buSzPts val="2400"/>
              <a:buChar char="•"/>
            </a:pPr>
            <a:r>
              <a:rPr lang="en-US" sz="2400">
                <a:latin typeface="Times New Roman"/>
                <a:ea typeface="Times New Roman"/>
                <a:cs typeface="Times New Roman"/>
                <a:sym typeface="Times New Roman"/>
              </a:rPr>
              <a:t>The activities include banking, finance, insurance, investment, transportation, information, and communications services, etc. </a:t>
            </a:r>
            <a:endParaRPr/>
          </a:p>
          <a:p>
            <a:pPr indent="-228600" lvl="0" marL="228600" rtl="0" algn="just">
              <a:lnSpc>
                <a:spcPct val="90000"/>
              </a:lnSpc>
              <a:spcBef>
                <a:spcPts val="1000"/>
              </a:spcBef>
              <a:spcAft>
                <a:spcPts val="0"/>
              </a:spcAft>
              <a:buClr>
                <a:schemeClr val="dk1"/>
              </a:buClr>
              <a:buSzPts val="2400"/>
              <a:buChar char="•"/>
            </a:pPr>
            <a:r>
              <a:rPr lang="en-US" sz="2400">
                <a:latin typeface="Times New Roman"/>
                <a:ea typeface="Times New Roman"/>
                <a:cs typeface="Times New Roman"/>
                <a:sym typeface="Times New Roman"/>
              </a:rPr>
              <a:t>Services are intangible goods</a:t>
            </a:r>
            <a:endParaRPr/>
          </a:p>
          <a:p>
            <a:pPr indent="-228600" lvl="0" marL="228600" rtl="0" algn="just">
              <a:lnSpc>
                <a:spcPct val="90000"/>
              </a:lnSpc>
              <a:spcBef>
                <a:spcPts val="1000"/>
              </a:spcBef>
              <a:spcAft>
                <a:spcPts val="0"/>
              </a:spcAft>
              <a:buClr>
                <a:srgbClr val="00B050"/>
              </a:buClr>
              <a:buSzPts val="2400"/>
              <a:buChar char="•"/>
            </a:pPr>
            <a:r>
              <a:rPr b="1" lang="en-US" sz="2400">
                <a:solidFill>
                  <a:srgbClr val="00B050"/>
                </a:solidFill>
                <a:latin typeface="Times New Roman"/>
                <a:ea typeface="Times New Roman"/>
                <a:cs typeface="Times New Roman"/>
                <a:sym typeface="Times New Roman"/>
              </a:rPr>
              <a:t>All the activities under the three sectors result in production of goods and services adding value to national income. These activities are termed as Economic Activities.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F0"/>
              </a:buClr>
              <a:buSzPts val="4400"/>
              <a:buFont typeface="Times New Roman"/>
              <a:buNone/>
            </a:pPr>
            <a:r>
              <a:rPr b="1" lang="en-US" u="sng">
                <a:solidFill>
                  <a:srgbClr val="00B0F0"/>
                </a:solidFill>
                <a:latin typeface="Times New Roman"/>
                <a:ea typeface="Times New Roman"/>
                <a:cs typeface="Times New Roman"/>
                <a:sym typeface="Times New Roman"/>
              </a:rPr>
              <a:t>ECONOMIC ACTIVITIES</a:t>
            </a:r>
            <a:endParaRPr b="1" u="sng">
              <a:solidFill>
                <a:srgbClr val="00B0F0"/>
              </a:solidFill>
              <a:latin typeface="Times New Roman"/>
              <a:ea typeface="Times New Roman"/>
              <a:cs typeface="Times New Roman"/>
              <a:sym typeface="Times New Roman"/>
            </a:endParaRPr>
          </a:p>
        </p:txBody>
      </p:sp>
      <p:sp>
        <p:nvSpPr>
          <p:cNvPr id="133" name="Google Shape;133;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FF0000"/>
              </a:buClr>
              <a:buSzPts val="2800"/>
              <a:buChar char="•"/>
            </a:pPr>
            <a:r>
              <a:rPr b="1" lang="en-US" u="sng">
                <a:solidFill>
                  <a:srgbClr val="FF0000"/>
                </a:solidFill>
                <a:latin typeface="Times New Roman"/>
                <a:ea typeface="Times New Roman"/>
                <a:cs typeface="Times New Roman"/>
                <a:sym typeface="Times New Roman"/>
              </a:rPr>
              <a:t>MARKET ACTIVITIES</a:t>
            </a:r>
            <a:endParaRPr/>
          </a:p>
          <a:p>
            <a:pPr indent="-228600" lvl="0" marL="228600" rtl="0" algn="l">
              <a:lnSpc>
                <a:spcPct val="90000"/>
              </a:lnSpc>
              <a:spcBef>
                <a:spcPts val="1000"/>
              </a:spcBef>
              <a:spcAft>
                <a:spcPts val="0"/>
              </a:spcAft>
              <a:buClr>
                <a:schemeClr val="dk1"/>
              </a:buClr>
              <a:buSzPts val="2400"/>
              <a:buChar char="•"/>
            </a:pPr>
            <a:r>
              <a:rPr lang="en-US" sz="2400">
                <a:latin typeface="Times New Roman"/>
                <a:ea typeface="Times New Roman"/>
                <a:cs typeface="Times New Roman"/>
                <a:sym typeface="Times New Roman"/>
              </a:rPr>
              <a:t>Production activities that involve remuneration to anyone who performs.</a:t>
            </a:r>
            <a:endParaRPr/>
          </a:p>
          <a:p>
            <a:pPr indent="-228600" lvl="0" marL="228600" rtl="0" algn="l">
              <a:lnSpc>
                <a:spcPct val="90000"/>
              </a:lnSpc>
              <a:spcBef>
                <a:spcPts val="1000"/>
              </a:spcBef>
              <a:spcAft>
                <a:spcPts val="0"/>
              </a:spcAft>
              <a:buClr>
                <a:schemeClr val="dk1"/>
              </a:buClr>
              <a:buSzPts val="2400"/>
              <a:buChar char="•"/>
            </a:pPr>
            <a:r>
              <a:rPr lang="en-US" sz="2400">
                <a:latin typeface="Times New Roman"/>
                <a:ea typeface="Times New Roman"/>
                <a:cs typeface="Times New Roman"/>
                <a:sym typeface="Times New Roman"/>
              </a:rPr>
              <a:t>Activities performed for pay or profit</a:t>
            </a:r>
            <a:endParaRPr/>
          </a:p>
          <a:p>
            <a:pPr indent="-228600" lvl="0" marL="228600" rtl="0" algn="l">
              <a:lnSpc>
                <a:spcPct val="90000"/>
              </a:lnSpc>
              <a:spcBef>
                <a:spcPts val="1000"/>
              </a:spcBef>
              <a:spcAft>
                <a:spcPts val="0"/>
              </a:spcAft>
              <a:buClr>
                <a:schemeClr val="dk1"/>
              </a:buClr>
              <a:buSzPts val="2400"/>
              <a:buChar char="•"/>
            </a:pPr>
            <a:r>
              <a:rPr lang="en-US" sz="2400">
                <a:latin typeface="Times New Roman"/>
                <a:ea typeface="Times New Roman"/>
                <a:cs typeface="Times New Roman"/>
                <a:sym typeface="Times New Roman"/>
              </a:rPr>
              <a:t>For eg. Govt services</a:t>
            </a:r>
            <a:endParaRPr/>
          </a:p>
          <a:p>
            <a:pPr indent="-228600" lvl="0" marL="228600" rtl="0" algn="l">
              <a:lnSpc>
                <a:spcPct val="90000"/>
              </a:lnSpc>
              <a:spcBef>
                <a:spcPts val="1000"/>
              </a:spcBef>
              <a:spcAft>
                <a:spcPts val="0"/>
              </a:spcAft>
              <a:buClr>
                <a:srgbClr val="FF0000"/>
              </a:buClr>
              <a:buSzPts val="2800"/>
              <a:buChar char="•"/>
            </a:pPr>
            <a:r>
              <a:rPr b="1" lang="en-US" u="sng">
                <a:solidFill>
                  <a:srgbClr val="FF0000"/>
                </a:solidFill>
                <a:latin typeface="Times New Roman"/>
                <a:ea typeface="Times New Roman"/>
                <a:cs typeface="Times New Roman"/>
                <a:sym typeface="Times New Roman"/>
              </a:rPr>
              <a:t>NON-MARKET ACTIVITIES</a:t>
            </a:r>
            <a:endParaRPr/>
          </a:p>
          <a:p>
            <a:pPr indent="-228600" lvl="0" marL="228600" rtl="0" algn="l">
              <a:lnSpc>
                <a:spcPct val="90000"/>
              </a:lnSpc>
              <a:spcBef>
                <a:spcPts val="1000"/>
              </a:spcBef>
              <a:spcAft>
                <a:spcPts val="0"/>
              </a:spcAft>
              <a:buClr>
                <a:schemeClr val="dk1"/>
              </a:buClr>
              <a:buSzPts val="2400"/>
              <a:buChar char="•"/>
            </a:pPr>
            <a:r>
              <a:rPr lang="en-US" sz="2400">
                <a:latin typeface="Times New Roman"/>
                <a:ea typeface="Times New Roman"/>
                <a:cs typeface="Times New Roman"/>
                <a:sym typeface="Times New Roman"/>
              </a:rPr>
              <a:t>Production of goods and services for self-consumption</a:t>
            </a:r>
            <a:endParaRPr/>
          </a:p>
          <a:p>
            <a:pPr indent="-228600" lvl="0" marL="228600" rtl="0" algn="l">
              <a:lnSpc>
                <a:spcPct val="90000"/>
              </a:lnSpc>
              <a:spcBef>
                <a:spcPts val="1000"/>
              </a:spcBef>
              <a:spcAft>
                <a:spcPts val="0"/>
              </a:spcAft>
              <a:buClr>
                <a:schemeClr val="dk1"/>
              </a:buClr>
              <a:buSzPts val="2400"/>
              <a:buChar char="•"/>
            </a:pPr>
            <a:r>
              <a:rPr lang="en-US" sz="2400">
                <a:latin typeface="Times New Roman"/>
                <a:ea typeface="Times New Roman"/>
                <a:cs typeface="Times New Roman"/>
                <a:sym typeface="Times New Roman"/>
              </a:rPr>
              <a:t>Can be consumption and processing of primary product and own account production of fixed assets.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2020-06-14T11:55:38Z</dcterms:created>
  <dc:creator>Taorem Singh</dc:creator>
</cp:coreProperties>
</file>